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6"/>
  </p:notesMasterIdLst>
  <p:sldIdLst>
    <p:sldId id="256" r:id="rId2"/>
    <p:sldId id="362" r:id="rId3"/>
    <p:sldId id="364" r:id="rId4"/>
    <p:sldId id="366" r:id="rId5"/>
    <p:sldId id="300" r:id="rId6"/>
    <p:sldId id="365" r:id="rId7"/>
    <p:sldId id="363" r:id="rId8"/>
    <p:sldId id="286" r:id="rId9"/>
    <p:sldId id="368" r:id="rId10"/>
    <p:sldId id="322" r:id="rId11"/>
    <p:sldId id="367" r:id="rId12"/>
    <p:sldId id="323" r:id="rId13"/>
    <p:sldId id="301" r:id="rId14"/>
    <p:sldId id="303" r:id="rId15"/>
    <p:sldId id="369" r:id="rId16"/>
    <p:sldId id="370" r:id="rId17"/>
    <p:sldId id="312" r:id="rId18"/>
    <p:sldId id="313" r:id="rId19"/>
    <p:sldId id="314" r:id="rId20"/>
    <p:sldId id="315" r:id="rId21"/>
    <p:sldId id="316" r:id="rId22"/>
    <p:sldId id="317" r:id="rId23"/>
    <p:sldId id="319" r:id="rId24"/>
    <p:sldId id="320" r:id="rId25"/>
    <p:sldId id="287" r:id="rId26"/>
    <p:sldId id="326" r:id="rId27"/>
    <p:sldId id="332" r:id="rId28"/>
    <p:sldId id="333" r:id="rId29"/>
    <p:sldId id="328" r:id="rId30"/>
    <p:sldId id="330" r:id="rId31"/>
    <p:sldId id="358" r:id="rId32"/>
    <p:sldId id="329" r:id="rId33"/>
    <p:sldId id="371" r:id="rId34"/>
    <p:sldId id="324" r:id="rId35"/>
    <p:sldId id="335" r:id="rId36"/>
    <p:sldId id="337" r:id="rId37"/>
    <p:sldId id="338" r:id="rId38"/>
    <p:sldId id="339" r:id="rId39"/>
    <p:sldId id="340" r:id="rId40"/>
    <p:sldId id="372" r:id="rId41"/>
    <p:sldId id="373" r:id="rId42"/>
    <p:sldId id="288" r:id="rId43"/>
    <p:sldId id="374" r:id="rId44"/>
    <p:sldId id="356" r:id="rId45"/>
    <p:sldId id="350" r:id="rId46"/>
    <p:sldId id="351" r:id="rId47"/>
    <p:sldId id="289" r:id="rId48"/>
    <p:sldId id="345" r:id="rId49"/>
    <p:sldId id="344" r:id="rId50"/>
    <p:sldId id="343" r:id="rId51"/>
    <p:sldId id="376" r:id="rId52"/>
    <p:sldId id="377" r:id="rId53"/>
    <p:sldId id="279" r:id="rId54"/>
    <p:sldId id="375" r:id="rId55"/>
  </p:sldIdLst>
  <p:sldSz cx="12192000" cy="6858000"/>
  <p:notesSz cx="6858000" cy="9144000"/>
  <p:embeddedFontLs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Lato" panose="020B060402020202020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Raleway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09D74C3-E13B-4D47-80D1-74C56894896B}">
  <a:tblStyle styleId="{809D74C3-E13B-4D47-80D1-74C56894896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56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1465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8711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6377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7965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37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1927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8795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5598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598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071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8316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9408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7947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603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0377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9830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5122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5048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3098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698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5124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Virtuoso server, </a:t>
            </a:r>
            <a:r>
              <a:rPr lang="es-CL" dirty="0" err="1"/>
              <a:t>provides</a:t>
            </a:r>
            <a:r>
              <a:rPr lang="es-CL" dirty="0"/>
              <a:t> </a:t>
            </a:r>
            <a:r>
              <a:rPr lang="es-CL" dirty="0" err="1"/>
              <a:t>endpoint</a:t>
            </a:r>
            <a:r>
              <a:rPr lang="es-CL" dirty="0"/>
              <a:t> </a:t>
            </a:r>
            <a:r>
              <a:rPr lang="es-CL" dirty="0" err="1"/>
              <a:t>anr</a:t>
            </a:r>
            <a:r>
              <a:rPr lang="es-CL" dirty="0"/>
              <a:t> URL </a:t>
            </a:r>
            <a:r>
              <a:rPr lang="es-CL" dirty="0" err="1"/>
              <a:t>rewrite</a:t>
            </a:r>
            <a:r>
              <a:rPr lang="es-CL" dirty="0"/>
              <a:t> </a:t>
            </a:r>
            <a:r>
              <a:rPr lang="es-CL" dirty="0" err="1"/>
              <a:t>tools</a:t>
            </a:r>
            <a:r>
              <a:rPr lang="es-CL" baseline="0" dirty="0"/>
              <a:t> </a:t>
            </a:r>
            <a:r>
              <a:rPr lang="es-CL" baseline="0" dirty="0" err="1"/>
              <a:t>for</a:t>
            </a:r>
            <a:r>
              <a:rPr lang="es-CL" baseline="0" dirty="0"/>
              <a:t> </a:t>
            </a:r>
            <a:r>
              <a:rPr lang="es-CL" baseline="0" dirty="0" err="1"/>
              <a:t>dereferencing</a:t>
            </a:r>
            <a:r>
              <a:rPr lang="es-CL" baseline="0" dirty="0"/>
              <a:t> IRIS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99958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431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Obtaining</a:t>
            </a:r>
            <a:r>
              <a:rPr lang="es-CL" dirty="0"/>
              <a:t> a </a:t>
            </a:r>
            <a:r>
              <a:rPr lang="es-CL" dirty="0" err="1"/>
              <a:t>specific</a:t>
            </a:r>
            <a:r>
              <a:rPr lang="es-CL" dirty="0"/>
              <a:t> descriptor, </a:t>
            </a:r>
            <a:r>
              <a:rPr lang="es-CL" dirty="0" err="1"/>
              <a:t>sorted</a:t>
            </a:r>
            <a:r>
              <a:rPr lang="es-CL" dirty="0"/>
              <a:t> </a:t>
            </a:r>
            <a:r>
              <a:rPr lang="es-CL" dirty="0" err="1"/>
              <a:t>by</a:t>
            </a:r>
            <a:r>
              <a:rPr lang="es-CL" dirty="0"/>
              <a:t> </a:t>
            </a:r>
            <a:r>
              <a:rPr lang="es-CL" dirty="0" err="1"/>
              <a:t>distance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7935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2483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2485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4027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32420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967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4309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Providing</a:t>
            </a:r>
            <a:r>
              <a:rPr lang="es-CL" dirty="0"/>
              <a:t> </a:t>
            </a:r>
            <a:r>
              <a:rPr lang="es-CL" dirty="0" err="1"/>
              <a:t>semantic</a:t>
            </a:r>
            <a:r>
              <a:rPr lang="es-CL" dirty="0"/>
              <a:t> </a:t>
            </a:r>
            <a:r>
              <a:rPr lang="es-CL" dirty="0" err="1"/>
              <a:t>image</a:t>
            </a:r>
            <a:r>
              <a:rPr lang="es-CL" dirty="0"/>
              <a:t> </a:t>
            </a:r>
            <a:r>
              <a:rPr lang="es-CL" dirty="0" err="1"/>
              <a:t>retrieval</a:t>
            </a:r>
            <a:r>
              <a:rPr lang="es-CL" dirty="0"/>
              <a:t> and </a:t>
            </a:r>
            <a:r>
              <a:rPr lang="es-CL" dirty="0" err="1"/>
              <a:t>visuosemantic</a:t>
            </a:r>
            <a:r>
              <a:rPr lang="es-CL" dirty="0"/>
              <a:t> </a:t>
            </a:r>
            <a:r>
              <a:rPr lang="es-CL" dirty="0" err="1"/>
              <a:t>queries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7030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873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0828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6308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031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5762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3403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19851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8649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2105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79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691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390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45805" y="248831"/>
            <a:ext cx="69555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>
            <a:off x="7917661" y="4269917"/>
            <a:ext cx="962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" name="Shape 11"/>
          <p:cNvSpPr/>
          <p:nvPr/>
        </p:nvSpPr>
        <p:spPr>
          <a:xfrm>
            <a:off x="8879813" y="4269917"/>
            <a:ext cx="962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2" name="Shape 12"/>
          <p:cNvSpPr/>
          <p:nvPr/>
        </p:nvSpPr>
        <p:spPr>
          <a:xfrm>
            <a:off x="-1" y="4269917"/>
            <a:ext cx="962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3" name="Shape 13"/>
          <p:cNvSpPr/>
          <p:nvPr/>
        </p:nvSpPr>
        <p:spPr>
          <a:xfrm>
            <a:off x="961901" y="4269917"/>
            <a:ext cx="69555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4063604" y="5323803"/>
            <a:ext cx="40636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9" name="Shape 19"/>
          <p:cNvSpPr/>
          <p:nvPr/>
        </p:nvSpPr>
        <p:spPr>
          <a:xfrm>
            <a:off x="8128360" y="5323803"/>
            <a:ext cx="40636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0" name="Shape 20"/>
          <p:cNvSpPr/>
          <p:nvPr/>
        </p:nvSpPr>
        <p:spPr>
          <a:xfrm>
            <a:off x="1" y="5323803"/>
            <a:ext cx="4063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280569" y="2882403"/>
            <a:ext cx="76315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4791204" y="1364303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97ABBC"/>
                </a:solidFill>
              </a:rPr>
              <a:t>?</a:t>
            </a:r>
          </a:p>
        </p:txBody>
      </p:sp>
      <p:sp>
        <p:nvSpPr>
          <p:cNvPr id="24" name="Shape 24"/>
          <p:cNvSpPr/>
          <p:nvPr/>
        </p:nvSpPr>
        <p:spPr>
          <a:xfrm>
            <a:off x="7631044" y="2132903"/>
            <a:ext cx="2280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5" name="Shape 25"/>
          <p:cNvSpPr/>
          <p:nvPr/>
        </p:nvSpPr>
        <p:spPr>
          <a:xfrm>
            <a:off x="9912235" y="2132903"/>
            <a:ext cx="2280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" name="Shape 26"/>
          <p:cNvSpPr/>
          <p:nvPr/>
        </p:nvSpPr>
        <p:spPr>
          <a:xfrm>
            <a:off x="0" y="2132903"/>
            <a:ext cx="2280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7" name="Shape 27"/>
          <p:cNvSpPr/>
          <p:nvPr/>
        </p:nvSpPr>
        <p:spPr>
          <a:xfrm>
            <a:off x="2280565" y="2132903"/>
            <a:ext cx="22804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85040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93923" y="1831453"/>
            <a:ext cx="11204154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31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2" name="Shape 32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3" name="Shape 33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4" name="Shape 34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8" name="Shape 53"/>
          <p:cNvSpPr txBox="1">
            <a:spLocks noGrp="1"/>
          </p:cNvSpPr>
          <p:nvPr>
            <p:ph type="title"/>
          </p:nvPr>
        </p:nvSpPr>
        <p:spPr>
          <a:xfrm>
            <a:off x="493923" y="274650"/>
            <a:ext cx="11204154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93923" y="274650"/>
            <a:ext cx="11204154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4" name="Shape 54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5" name="Shape 55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6" name="Shape 56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7" name="Shape 57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1" name="Shape 71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2" name="Shape 72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3" name="Shape 73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91600" y="1831453"/>
            <a:ext cx="86168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51" r:id="rId4"/>
    <p:sldLayoutId id="2147483654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12" Type="http://schemas.openxmlformats.org/officeDocument/2006/relationships/image" Target="../media/image7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5" Type="http://schemas.openxmlformats.org/officeDocument/2006/relationships/image" Target="../media/image68.jpeg"/><Relationship Id="rId10" Type="http://schemas.openxmlformats.org/officeDocument/2006/relationships/image" Target="../media/image73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A383E72-FA34-4AB5-AFF4-187B498E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8" y="4712600"/>
            <a:ext cx="2299486" cy="18991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92841A-0005-476E-B91E-6719DB5A21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780"/>
          <a:stretch/>
        </p:blipFill>
        <p:spPr>
          <a:xfrm>
            <a:off x="10199075" y="5079214"/>
            <a:ext cx="1406771" cy="1435669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187568" y="2235484"/>
            <a:ext cx="8593017" cy="12426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/>
              <a:t>a </a:t>
            </a:r>
            <a:r>
              <a:rPr lang="es-CL" sz="3200" dirty="0" err="1"/>
              <a:t>Linked</a:t>
            </a:r>
            <a:r>
              <a:rPr lang="es-CL" sz="3200" dirty="0"/>
              <a:t> </a:t>
            </a:r>
            <a:r>
              <a:rPr lang="es-CL" sz="3200" dirty="0" err="1"/>
              <a:t>Dataset</a:t>
            </a:r>
            <a:r>
              <a:rPr lang="es-CL" sz="3200" dirty="0"/>
              <a:t> </a:t>
            </a:r>
            <a:r>
              <a:rPr lang="es-CL" sz="3200" dirty="0" err="1"/>
              <a:t>with</a:t>
            </a:r>
            <a:r>
              <a:rPr lang="es-CL" sz="3200" dirty="0"/>
              <a:t> Content-</a:t>
            </a:r>
            <a:r>
              <a:rPr lang="es-CL" sz="3200" dirty="0" err="1"/>
              <a:t>based</a:t>
            </a:r>
            <a:r>
              <a:rPr lang="es-CL" sz="3200" dirty="0"/>
              <a:t> </a:t>
            </a:r>
            <a:r>
              <a:rPr lang="es-CL" sz="3200" dirty="0" err="1"/>
              <a:t>Analysis</a:t>
            </a:r>
            <a:r>
              <a:rPr lang="es-CL" sz="3200" dirty="0"/>
              <a:t> </a:t>
            </a:r>
            <a:r>
              <a:rPr lang="es-CL" sz="3200" dirty="0" err="1"/>
              <a:t>of</a:t>
            </a:r>
            <a:r>
              <a:rPr lang="es-CL" sz="3200" dirty="0"/>
              <a:t> Wikimedia </a:t>
            </a:r>
            <a:r>
              <a:rPr lang="es-CL" sz="3200" dirty="0" err="1"/>
              <a:t>Images</a:t>
            </a:r>
            <a:endParaRPr lang="en" sz="3200" dirty="0"/>
          </a:p>
        </p:txBody>
      </p:sp>
      <p:sp>
        <p:nvSpPr>
          <p:cNvPr id="3" name="Shape 92"/>
          <p:cNvSpPr txBox="1">
            <a:spLocks/>
          </p:cNvSpPr>
          <p:nvPr/>
        </p:nvSpPr>
        <p:spPr>
          <a:xfrm>
            <a:off x="1955570" y="5115588"/>
            <a:ext cx="8173166" cy="1362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spcBef>
                <a:spcPts val="0"/>
              </a:spcBef>
              <a:buFont typeface="Lato"/>
              <a:buNone/>
            </a:pPr>
            <a:r>
              <a:rPr lang="en" sz="2400" b="1" dirty="0">
                <a:solidFill>
                  <a:srgbClr val="2185C5"/>
                </a:solidFill>
              </a:rPr>
              <a:t>Sebastián Ferrad</a:t>
            </a:r>
            <a:r>
              <a:rPr lang="es-CL" sz="2400" b="1" dirty="0">
                <a:solidFill>
                  <a:srgbClr val="2185C5"/>
                </a:solidFill>
              </a:rPr>
              <a:t>a, </a:t>
            </a:r>
            <a:r>
              <a:rPr lang="es-CL" sz="2400" b="1" dirty="0" err="1">
                <a:solidFill>
                  <a:srgbClr val="2185C5"/>
                </a:solidFill>
              </a:rPr>
              <a:t>Benjamin</a:t>
            </a:r>
            <a:r>
              <a:rPr lang="es-CL" sz="2400" b="1" dirty="0">
                <a:solidFill>
                  <a:srgbClr val="2185C5"/>
                </a:solidFill>
              </a:rPr>
              <a:t> Bustos and </a:t>
            </a:r>
            <a:r>
              <a:rPr lang="es-CL" sz="2400" b="1" dirty="0" err="1">
                <a:solidFill>
                  <a:srgbClr val="2185C5"/>
                </a:solidFill>
              </a:rPr>
              <a:t>Aidan</a:t>
            </a:r>
            <a:r>
              <a:rPr lang="es-CL" sz="2400" b="1" dirty="0">
                <a:solidFill>
                  <a:srgbClr val="2185C5"/>
                </a:solidFill>
              </a:rPr>
              <a:t> </a:t>
            </a:r>
            <a:r>
              <a:rPr lang="es-CL" sz="2400" b="1" dirty="0" err="1">
                <a:solidFill>
                  <a:srgbClr val="2185C5"/>
                </a:solidFill>
              </a:rPr>
              <a:t>Hogan</a:t>
            </a:r>
            <a:endParaRPr lang="en" sz="2400" b="1" dirty="0">
              <a:solidFill>
                <a:srgbClr val="2185C5"/>
              </a:solidFill>
            </a:endParaRPr>
          </a:p>
          <a:p>
            <a:pPr algn="ctr">
              <a:spcBef>
                <a:spcPts val="0"/>
              </a:spcBef>
              <a:buFont typeface="Lato"/>
              <a:buNone/>
            </a:pPr>
            <a:r>
              <a:rPr lang="es-CL" sz="2400" b="1" dirty="0">
                <a:solidFill>
                  <a:srgbClr val="2185C5"/>
                </a:solidFill>
              </a:rPr>
              <a:t>Center </a:t>
            </a:r>
            <a:r>
              <a:rPr lang="es-CL" sz="2400" b="1" dirty="0" err="1">
                <a:solidFill>
                  <a:srgbClr val="2185C5"/>
                </a:solidFill>
              </a:rPr>
              <a:t>for</a:t>
            </a:r>
            <a:r>
              <a:rPr lang="es-CL" sz="2400" b="1" dirty="0">
                <a:solidFill>
                  <a:srgbClr val="2185C5"/>
                </a:solidFill>
              </a:rPr>
              <a:t> </a:t>
            </a:r>
            <a:r>
              <a:rPr lang="es-CL" sz="2400" b="1" dirty="0" err="1">
                <a:solidFill>
                  <a:srgbClr val="2185C5"/>
                </a:solidFill>
              </a:rPr>
              <a:t>Semantic</a:t>
            </a:r>
            <a:r>
              <a:rPr lang="es-CL" sz="2400" b="1" dirty="0">
                <a:solidFill>
                  <a:srgbClr val="2185C5"/>
                </a:solidFill>
              </a:rPr>
              <a:t> Web </a:t>
            </a:r>
            <a:r>
              <a:rPr lang="es-CL" sz="2400" b="1" dirty="0" err="1">
                <a:solidFill>
                  <a:srgbClr val="2185C5"/>
                </a:solidFill>
              </a:rPr>
              <a:t>Research</a:t>
            </a:r>
            <a:endParaRPr lang="es-CL" sz="2400" b="1" dirty="0">
              <a:solidFill>
                <a:srgbClr val="2185C5"/>
              </a:solidFill>
            </a:endParaRPr>
          </a:p>
          <a:p>
            <a:pPr algn="ctr">
              <a:spcBef>
                <a:spcPts val="0"/>
              </a:spcBef>
              <a:buFont typeface="Lato"/>
              <a:buNone/>
            </a:pPr>
            <a:r>
              <a:rPr lang="es-CL" sz="2400" b="1" dirty="0">
                <a:solidFill>
                  <a:srgbClr val="2185C5"/>
                </a:solidFill>
              </a:rPr>
              <a:t>Universidad de Chile</a:t>
            </a:r>
            <a:endParaRPr lang="en" sz="2400" b="1" dirty="0">
              <a:solidFill>
                <a:srgbClr val="2185C5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68" y="515815"/>
            <a:ext cx="3882998" cy="16935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There</a:t>
            </a:r>
            <a:r>
              <a:rPr lang="es-CL" dirty="0"/>
              <a:t> are </a:t>
            </a:r>
            <a:r>
              <a:rPr lang="es-CL" dirty="0" err="1"/>
              <a:t>many</a:t>
            </a:r>
            <a:r>
              <a:rPr lang="es-CL" dirty="0"/>
              <a:t> </a:t>
            </a:r>
            <a:r>
              <a:rPr lang="es-CL" dirty="0" err="1"/>
              <a:t>linked</a:t>
            </a:r>
            <a:r>
              <a:rPr lang="es-CL" dirty="0"/>
              <a:t> </a:t>
            </a:r>
            <a:r>
              <a:rPr lang="es-CL" dirty="0" err="1"/>
              <a:t>datasets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multimedia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E36AB0-6F76-4E13-8900-15D3B2107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70"/>
          <a:stretch/>
        </p:blipFill>
        <p:spPr>
          <a:xfrm>
            <a:off x="1962177" y="1908461"/>
            <a:ext cx="8267646" cy="40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7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70D04C-DBFC-4079-878C-7F50D9CD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Focus </a:t>
            </a:r>
            <a:r>
              <a:rPr lang="es-CL" dirty="0" err="1"/>
              <a:t>on</a:t>
            </a:r>
            <a:r>
              <a:rPr lang="es-CL" dirty="0"/>
              <a:t> meta-data and manual </a:t>
            </a:r>
            <a:r>
              <a:rPr lang="es-CL" dirty="0" err="1"/>
              <a:t>annotations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6BAF63-9D2D-4EDA-9F5C-F65FBB68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604" y="2229338"/>
            <a:ext cx="5613888" cy="374259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E51DBAB-8801-44CA-8021-BC674B02A86E}"/>
              </a:ext>
            </a:extLst>
          </p:cNvPr>
          <p:cNvSpPr/>
          <p:nvPr/>
        </p:nvSpPr>
        <p:spPr>
          <a:xfrm>
            <a:off x="6236675" y="2229336"/>
            <a:ext cx="1418493" cy="3742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DB8AA17-8EA8-40D6-B57C-8AA4B35845B1}"/>
              </a:ext>
            </a:extLst>
          </p:cNvPr>
          <p:cNvSpPr/>
          <p:nvPr/>
        </p:nvSpPr>
        <p:spPr>
          <a:xfrm>
            <a:off x="4829912" y="2497014"/>
            <a:ext cx="1371600" cy="3481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51D43AF-7F1A-40CB-8D74-A9BD7DE9368B}"/>
              </a:ext>
            </a:extLst>
          </p:cNvPr>
          <p:cNvCxnSpPr/>
          <p:nvPr/>
        </p:nvCxnSpPr>
        <p:spPr>
          <a:xfrm>
            <a:off x="3059723" y="2229336"/>
            <a:ext cx="0" cy="3742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4E70CF-990B-464E-9869-07D838A58A15}"/>
              </a:ext>
            </a:extLst>
          </p:cNvPr>
          <p:cNvSpPr txBox="1"/>
          <p:nvPr/>
        </p:nvSpPr>
        <p:spPr>
          <a:xfrm rot="5400000">
            <a:off x="2552263" y="408400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height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6641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3.</a:t>
            </a:r>
          </a:p>
          <a:p>
            <a:r>
              <a:rPr lang="en" dirty="0"/>
              <a:t>The </a:t>
            </a:r>
            <a:r>
              <a:rPr lang="es-CL" dirty="0" err="1"/>
              <a:t>Image</a:t>
            </a:r>
            <a:r>
              <a:rPr lang="es-CL" dirty="0"/>
              <a:t> </a:t>
            </a:r>
            <a:r>
              <a:rPr lang="es-CL" dirty="0" err="1"/>
              <a:t>Analysis</a:t>
            </a:r>
            <a:endParaRPr lang="en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666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Download</a:t>
            </a:r>
            <a:r>
              <a:rPr lang="es-CL" dirty="0"/>
              <a:t> </a:t>
            </a:r>
            <a:r>
              <a:rPr lang="es-CL" dirty="0" err="1"/>
              <a:t>Wikimedia</a:t>
            </a:r>
            <a:r>
              <a:rPr lang="es-CL" dirty="0"/>
              <a:t> </a:t>
            </a:r>
            <a:r>
              <a:rPr lang="es-CL" dirty="0" err="1"/>
              <a:t>Commons</a:t>
            </a:r>
            <a:r>
              <a:rPr lang="es-CL" dirty="0"/>
              <a:t> </a:t>
            </a:r>
            <a:r>
              <a:rPr lang="es-CL" dirty="0" err="1"/>
              <a:t>Images</a:t>
            </a:r>
            <a:endParaRPr lang="es-CL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76" y="1979987"/>
            <a:ext cx="8232222" cy="26681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33569" y="5210475"/>
            <a:ext cx="499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14.7 </a:t>
            </a:r>
            <a:r>
              <a:rPr lang="es-CL" sz="24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million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4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images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(JPG and PNG)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1319" y="5210475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22 TB</a:t>
            </a:r>
          </a:p>
        </p:txBody>
      </p:sp>
    </p:spTree>
    <p:extLst>
      <p:ext uri="{BB962C8B-B14F-4D97-AF65-F5344CB8AC3E}">
        <p14:creationId xmlns:p14="http://schemas.microsoft.com/office/powerpoint/2010/main" val="368261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CL" dirty="0"/>
              <a:t> Gray </a:t>
            </a:r>
            <a:r>
              <a:rPr lang="es-CL" dirty="0" err="1"/>
              <a:t>Histogram</a:t>
            </a:r>
            <a:r>
              <a:rPr lang="es-CL" dirty="0"/>
              <a:t> Descriptor (GHD)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Reference </a:t>
            </a:r>
            <a:r>
              <a:rPr lang="es-CL" dirty="0" err="1"/>
              <a:t>Implementations</a:t>
            </a:r>
            <a:r>
              <a:rPr lang="es-CL" dirty="0"/>
              <a:t> of Visual </a:t>
            </a:r>
            <a:r>
              <a:rPr lang="es-CL" dirty="0" err="1"/>
              <a:t>Descriptors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3A34F8-995A-456F-9B00-685D611DA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6" y="2874363"/>
            <a:ext cx="4410978" cy="326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CL" dirty="0"/>
              <a:t> </a:t>
            </a:r>
            <a:r>
              <a:rPr lang="es-CL" dirty="0" err="1"/>
              <a:t>Histogram</a:t>
            </a:r>
            <a:r>
              <a:rPr lang="es-CL" dirty="0"/>
              <a:t> of </a:t>
            </a:r>
            <a:r>
              <a:rPr lang="es-CL" dirty="0" err="1"/>
              <a:t>Oriented</a:t>
            </a:r>
            <a:r>
              <a:rPr lang="es-CL" dirty="0"/>
              <a:t> </a:t>
            </a:r>
            <a:r>
              <a:rPr lang="es-CL" dirty="0" err="1"/>
              <a:t>Gradients</a:t>
            </a:r>
            <a:r>
              <a:rPr lang="es-CL" dirty="0"/>
              <a:t> (HOG)</a:t>
            </a:r>
          </a:p>
          <a:p>
            <a:pPr>
              <a:lnSpc>
                <a:spcPct val="150000"/>
              </a:lnSpc>
              <a:buNone/>
            </a:pPr>
            <a:endParaRPr lang="es-CL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Reference </a:t>
            </a:r>
            <a:r>
              <a:rPr lang="es-CL" dirty="0" err="1"/>
              <a:t>Implementations</a:t>
            </a:r>
            <a:r>
              <a:rPr lang="es-CL" dirty="0"/>
              <a:t> of Visual </a:t>
            </a:r>
            <a:r>
              <a:rPr lang="es-CL" dirty="0" err="1"/>
              <a:t>Descriptors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5245ED-7920-4127-B1C1-AF6D82AE6A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23" y="3247292"/>
            <a:ext cx="1929040" cy="26607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77046CA-D0FB-4991-BB2A-6CC92B2786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316" y="2646622"/>
            <a:ext cx="1259367" cy="17370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FBC939-4EBF-432F-AA88-4CEEB6CE87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31" y="4965636"/>
            <a:ext cx="1262501" cy="17413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80F38A-6B48-4F00-971A-400E5F92E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00" y="3247292"/>
            <a:ext cx="1929040" cy="2660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5671663-D2F4-4EDC-B62B-8976435CA03D}"/>
                  </a:ext>
                </a:extLst>
              </p:cNvPr>
              <p:cNvSpPr txBox="1"/>
              <p:nvPr/>
            </p:nvSpPr>
            <p:spPr>
              <a:xfrm>
                <a:off x="3231557" y="3123693"/>
                <a:ext cx="1225878" cy="67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sz="20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s-CL" sz="20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5671663-D2F4-4EDC-B62B-8976435CA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557" y="3123693"/>
                <a:ext cx="1225878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AE7F8C6-7173-4289-B06B-AE45CF2103A7}"/>
                  </a:ext>
                </a:extLst>
              </p:cNvPr>
              <p:cNvSpPr txBox="1"/>
              <p:nvPr/>
            </p:nvSpPr>
            <p:spPr>
              <a:xfrm>
                <a:off x="3264546" y="5441157"/>
                <a:ext cx="1159899" cy="73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L" sz="20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s-CL" sz="20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AE7F8C6-7173-4289-B06B-AE45CF210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46" y="5441157"/>
                <a:ext cx="1159899" cy="730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B1533D7-B928-463A-A9EC-3B97ADEE3335}"/>
                  </a:ext>
                </a:extLst>
              </p:cNvPr>
              <p:cNvSpPr txBox="1"/>
              <p:nvPr/>
            </p:nvSpPr>
            <p:spPr>
              <a:xfrm>
                <a:off x="8347503" y="4308519"/>
                <a:ext cx="1131525" cy="538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CL" sz="2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s-CL" sz="240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0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CL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s-CL" sz="20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B1533D7-B928-463A-A9EC-3B97ADEE3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503" y="4308519"/>
                <a:ext cx="1131525" cy="5382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D704F57-5B9B-49D0-BABE-BB33519B2FF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22963" y="3515151"/>
            <a:ext cx="3043353" cy="1062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4AC6547-2A6C-4650-A401-E514DED65990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22963" y="4577665"/>
            <a:ext cx="3109268" cy="1258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8388A71-A7AF-43F8-832C-1A8B556A8603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6725683" y="3515151"/>
            <a:ext cx="3178317" cy="1062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03830B4-673A-4342-8A1C-88147C3A3F9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794732" y="4577665"/>
            <a:ext cx="3109268" cy="1258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61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CL" dirty="0"/>
              <a:t> Color </a:t>
            </a:r>
            <a:r>
              <a:rPr lang="es-CL" dirty="0" err="1"/>
              <a:t>Layout</a:t>
            </a:r>
            <a:r>
              <a:rPr lang="es-CL" dirty="0"/>
              <a:t> Descriptor (CLD)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Reference </a:t>
            </a:r>
            <a:r>
              <a:rPr lang="es-CL" dirty="0" err="1"/>
              <a:t>Implementations</a:t>
            </a:r>
            <a:r>
              <a:rPr lang="es-CL" dirty="0"/>
              <a:t> of Visual </a:t>
            </a:r>
            <a:r>
              <a:rPr lang="es-CL" dirty="0" err="1"/>
              <a:t>Descriptors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8985AD-AC92-453D-A748-1C210CA30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14886"/>
            <a:ext cx="2234168" cy="22341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30A28E-A7C1-4590-8908-B16501815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13" y="3314886"/>
            <a:ext cx="2221581" cy="22341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466BD0-B8FE-447A-97E0-F85EEB89A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39" y="3314886"/>
            <a:ext cx="2221581" cy="223416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83EC808-17CC-431A-85BB-D403D84C3AC6}"/>
              </a:ext>
            </a:extLst>
          </p:cNvPr>
          <p:cNvCxnSpPr/>
          <p:nvPr/>
        </p:nvCxnSpPr>
        <p:spPr>
          <a:xfrm>
            <a:off x="7042244" y="3463376"/>
            <a:ext cx="291153" cy="4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DCD5442-B716-47B4-B1AC-051DEB52A6D0}"/>
              </a:ext>
            </a:extLst>
          </p:cNvPr>
          <p:cNvCxnSpPr/>
          <p:nvPr/>
        </p:nvCxnSpPr>
        <p:spPr>
          <a:xfrm flipH="1">
            <a:off x="7042244" y="3463376"/>
            <a:ext cx="291153" cy="282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BC8897E-9733-4CC1-8CA1-7566BBE15F4E}"/>
              </a:ext>
            </a:extLst>
          </p:cNvPr>
          <p:cNvCxnSpPr/>
          <p:nvPr/>
        </p:nvCxnSpPr>
        <p:spPr>
          <a:xfrm flipH="1">
            <a:off x="7046796" y="3740882"/>
            <a:ext cx="0" cy="272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0BCD54A-B122-4C33-AF78-B955B9C85048}"/>
              </a:ext>
            </a:extLst>
          </p:cNvPr>
          <p:cNvCxnSpPr/>
          <p:nvPr/>
        </p:nvCxnSpPr>
        <p:spPr>
          <a:xfrm flipV="1">
            <a:off x="7042244" y="3417308"/>
            <a:ext cx="591404" cy="596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D2CE234-0DD8-43C5-BEC6-ACC8F6CD3374}"/>
              </a:ext>
            </a:extLst>
          </p:cNvPr>
          <p:cNvCxnSpPr/>
          <p:nvPr/>
        </p:nvCxnSpPr>
        <p:spPr>
          <a:xfrm flipV="1">
            <a:off x="7631375" y="3426406"/>
            <a:ext cx="2843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B99F517-0743-464B-950A-BFD987D755CE}"/>
              </a:ext>
            </a:extLst>
          </p:cNvPr>
          <p:cNvCxnSpPr/>
          <p:nvPr/>
        </p:nvCxnSpPr>
        <p:spPr>
          <a:xfrm flipH="1">
            <a:off x="7042244" y="3426406"/>
            <a:ext cx="862086" cy="869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E298C53-3F2C-4B15-8BCB-D7C498F2826E}"/>
                  </a:ext>
                </a:extLst>
              </p:cNvPr>
              <p:cNvSpPr txBox="1"/>
              <p:nvPr/>
            </p:nvSpPr>
            <p:spPr>
              <a:xfrm>
                <a:off x="9942365" y="3330928"/>
                <a:ext cx="1411435" cy="2208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s-CL" sz="4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  <m:t>192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sz="44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E298C53-3F2C-4B15-8BCB-D7C498F2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365" y="3330928"/>
                <a:ext cx="1411435" cy="2208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AA90BF5-8914-4EB9-BA83-D91F365B925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72368" y="4431970"/>
            <a:ext cx="808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48BFF0D-843F-4DC0-B0ED-9FA31CABE95F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102894" y="4431970"/>
            <a:ext cx="808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D751081-7F50-430D-BCF5-2A934728280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9133420" y="4431970"/>
            <a:ext cx="808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578360E-3EED-4B6B-9051-656A4635123C}"/>
              </a:ext>
            </a:extLst>
          </p:cNvPr>
          <p:cNvSpPr txBox="1"/>
          <p:nvPr/>
        </p:nvSpPr>
        <p:spPr>
          <a:xfrm>
            <a:off x="9187476" y="4013838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DCT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2F15E63-BBE1-4872-BA38-3299FD7B741B}"/>
              </a:ext>
            </a:extLst>
          </p:cNvPr>
          <p:cNvSpPr txBox="1"/>
          <p:nvPr/>
        </p:nvSpPr>
        <p:spPr>
          <a:xfrm>
            <a:off x="3116805" y="3981994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YUV</a:t>
            </a:r>
          </a:p>
        </p:txBody>
      </p:sp>
    </p:spTree>
    <p:extLst>
      <p:ext uri="{BB962C8B-B14F-4D97-AF65-F5344CB8AC3E}">
        <p14:creationId xmlns:p14="http://schemas.microsoft.com/office/powerpoint/2010/main" val="36494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Compute </a:t>
            </a:r>
            <a:r>
              <a:rPr lang="es-CL" dirty="0" err="1"/>
              <a:t>Static</a:t>
            </a:r>
            <a:r>
              <a:rPr lang="es-CL" dirty="0"/>
              <a:t> </a:t>
            </a:r>
            <a:r>
              <a:rPr lang="es-CL" dirty="0" err="1"/>
              <a:t>Similarity</a:t>
            </a:r>
            <a:r>
              <a:rPr lang="es-CL" dirty="0"/>
              <a:t> </a:t>
            </a:r>
            <a:r>
              <a:rPr lang="es-CL" dirty="0" err="1"/>
              <a:t>Relations</a:t>
            </a:r>
            <a:endParaRPr lang="es-CL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56" y="2144110"/>
            <a:ext cx="2251474" cy="33772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80" y="2144110"/>
            <a:ext cx="2277654" cy="3377211"/>
          </a:xfrm>
          <a:prstGeom prst="rect">
            <a:avLst/>
          </a:prstGeom>
        </p:spPr>
      </p:pic>
      <p:cxnSp>
        <p:nvCxnSpPr>
          <p:cNvPr id="5" name="Conector recto de flecha 4"/>
          <p:cNvCxnSpPr>
            <a:stCxn id="4" idx="3"/>
            <a:endCxn id="3" idx="1"/>
          </p:cNvCxnSpPr>
          <p:nvPr/>
        </p:nvCxnSpPr>
        <p:spPr>
          <a:xfrm>
            <a:off x="4601434" y="3832716"/>
            <a:ext cx="27069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5419331" y="34633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800" dirty="0">
                <a:latin typeface="Consolas" panose="020B0609020204030204" pitchFamily="49" charset="0"/>
              </a:rPr>
              <a:t>similar</a:t>
            </a:r>
            <a:endParaRPr lang="es-CL" dirty="0">
              <a:latin typeface="Consolas" panose="020B0609020204030204" pitchFamily="49" charset="0"/>
            </a:endParaRPr>
          </a:p>
        </p:txBody>
      </p:sp>
      <p:sp>
        <p:nvSpPr>
          <p:cNvPr id="12" name="Flecha: doblada hacia arriba 11">
            <a:extLst>
              <a:ext uri="{FF2B5EF4-FFF2-40B4-BE49-F238E27FC236}">
                <a16:creationId xmlns:a16="http://schemas.microsoft.com/office/drawing/2014/main" id="{824738A2-996B-4545-9D23-17555EC896B3}"/>
              </a:ext>
            </a:extLst>
          </p:cNvPr>
          <p:cNvSpPr/>
          <p:nvPr/>
        </p:nvSpPr>
        <p:spPr>
          <a:xfrm rot="5400000">
            <a:off x="5046244" y="3954487"/>
            <a:ext cx="380414" cy="365760"/>
          </a:xfrm>
          <a:prstGeom prst="bentUpArrow">
            <a:avLst>
              <a:gd name="adj1" fmla="val 0"/>
              <a:gd name="adj2" fmla="val 3366"/>
              <a:gd name="adj3" fmla="val 7371"/>
            </a:avLst>
          </a:prstGeom>
          <a:solidFill>
            <a:srgbClr val="FFC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Flecha: doblada hacia arriba 12">
            <a:extLst>
              <a:ext uri="{FF2B5EF4-FFF2-40B4-BE49-F238E27FC236}">
                <a16:creationId xmlns:a16="http://schemas.microsoft.com/office/drawing/2014/main" id="{49E4C15B-DD8B-4169-BAC6-8550CB5C66E1}"/>
              </a:ext>
            </a:extLst>
          </p:cNvPr>
          <p:cNvSpPr/>
          <p:nvPr/>
        </p:nvSpPr>
        <p:spPr>
          <a:xfrm rot="5400000">
            <a:off x="5007441" y="4311071"/>
            <a:ext cx="458020" cy="365760"/>
          </a:xfrm>
          <a:prstGeom prst="bentUpArrow">
            <a:avLst>
              <a:gd name="adj1" fmla="val 0"/>
              <a:gd name="adj2" fmla="val 3366"/>
              <a:gd name="adj3" fmla="val 7371"/>
            </a:avLst>
          </a:prstGeom>
          <a:solidFill>
            <a:srgbClr val="FFC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E090AB3-BF14-4906-AF64-586F034837C6}"/>
              </a:ext>
            </a:extLst>
          </p:cNvPr>
          <p:cNvSpPr txBox="1"/>
          <p:nvPr/>
        </p:nvSpPr>
        <p:spPr>
          <a:xfrm>
            <a:off x="5419331" y="411713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descriptorType</a:t>
            </a:r>
            <a:endParaRPr lang="es-CL" sz="1200" dirty="0">
              <a:latin typeface="Consolas" panose="020B0609020204030204" pitchFamily="49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AD4551A-AECA-4599-8585-D56C554BC9C7}"/>
              </a:ext>
            </a:extLst>
          </p:cNvPr>
          <p:cNvSpPr txBox="1"/>
          <p:nvPr/>
        </p:nvSpPr>
        <p:spPr>
          <a:xfrm>
            <a:off x="5419331" y="450143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800" dirty="0" err="1">
                <a:latin typeface="Consolas" panose="020B0609020204030204" pitchFamily="49" charset="0"/>
              </a:rPr>
              <a:t>distance</a:t>
            </a:r>
            <a:endParaRPr lang="es-C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82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 </a:t>
            </a:r>
            <a:r>
              <a:rPr lang="es-CL" dirty="0" err="1"/>
              <a:t>Fast</a:t>
            </a:r>
            <a:r>
              <a:rPr lang="es-CL" dirty="0"/>
              <a:t> Library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Approximate</a:t>
            </a:r>
            <a:r>
              <a:rPr lang="es-CL" dirty="0"/>
              <a:t> </a:t>
            </a:r>
            <a:r>
              <a:rPr lang="es-CL" dirty="0" err="1"/>
              <a:t>Nearest</a:t>
            </a:r>
            <a:r>
              <a:rPr lang="es-CL" dirty="0"/>
              <a:t> </a:t>
            </a:r>
            <a:r>
              <a:rPr lang="es-CL" dirty="0" err="1"/>
              <a:t>Neighbors</a:t>
            </a:r>
            <a:r>
              <a:rPr lang="es-CL" dirty="0"/>
              <a:t> (FLANN)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 </a:t>
            </a:r>
            <a:r>
              <a:rPr lang="es-CL" dirty="0" err="1"/>
              <a:t>fast</a:t>
            </a:r>
            <a:r>
              <a:rPr lang="es-CL" dirty="0"/>
              <a:t>, </a:t>
            </a:r>
            <a:r>
              <a:rPr lang="es-CL" dirty="0" err="1"/>
              <a:t>scalable</a:t>
            </a:r>
            <a:r>
              <a:rPr lang="es-CL" dirty="0"/>
              <a:t> and </a:t>
            </a:r>
            <a:r>
              <a:rPr lang="es-CL" dirty="0" err="1"/>
              <a:t>accurate</a:t>
            </a:r>
            <a:r>
              <a:rPr lang="es-CL" dirty="0"/>
              <a:t> </a:t>
            </a:r>
            <a:r>
              <a:rPr lang="es-CL" dirty="0" err="1"/>
              <a:t>tool</a:t>
            </a:r>
            <a:r>
              <a:rPr lang="es-CL" dirty="0"/>
              <a:t> </a:t>
            </a:r>
            <a:r>
              <a:rPr lang="es-CL" dirty="0" err="1"/>
              <a:t>was</a:t>
            </a:r>
            <a:r>
              <a:rPr lang="es-CL" dirty="0"/>
              <a:t> </a:t>
            </a:r>
            <a:r>
              <a:rPr lang="es-CL" dirty="0" err="1"/>
              <a:t>needed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6" y="2461347"/>
            <a:ext cx="3398068" cy="2002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9216"/>
            <a:ext cx="5668046" cy="17550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30" y="4533529"/>
            <a:ext cx="26955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FLANN</a:t>
            </a:r>
          </a:p>
        </p:txBody>
      </p:sp>
      <p:graphicFrame>
        <p:nvGraphicFramePr>
          <p:cNvPr id="3" name="Shape 171"/>
          <p:cNvGraphicFramePr/>
          <p:nvPr>
            <p:extLst>
              <p:ext uri="{D42A27DB-BD31-4B8C-83A1-F6EECF244321}">
                <p14:modId xmlns:p14="http://schemas.microsoft.com/office/powerpoint/2010/main" val="2795755390"/>
              </p:ext>
            </p:extLst>
          </p:nvPr>
        </p:nvGraphicFramePr>
        <p:xfrm>
          <a:off x="3176953" y="2754190"/>
          <a:ext cx="5838093" cy="2004075"/>
        </p:xfrm>
        <a:graphic>
          <a:graphicData uri="http://schemas.openxmlformats.org/drawingml/2006/table">
            <a:tbl>
              <a:tblPr>
                <a:noFill/>
                <a:tableStyleId>{809D74C3-E13B-4D47-80D1-74C56894896B}</a:tableStyleId>
              </a:tblPr>
              <a:tblGrid>
                <a:gridCol w="1946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8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Ground Truth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FLANN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Execution time [mins]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  <a:tabLst>
                          <a:tab pos="1700213" algn="l"/>
                        </a:tabLst>
                      </a:pPr>
                      <a:r>
                        <a:rPr lang="en" sz="1800" b="1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s-CL" dirty="0" err="1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Precision</a:t>
                      </a:r>
                      <a:endParaRPr lang="en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100%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79%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0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1.</a:t>
            </a:r>
          </a:p>
          <a:p>
            <a:r>
              <a:rPr lang="en" dirty="0"/>
              <a:t>The </a:t>
            </a:r>
            <a:r>
              <a:rPr lang="es-CL" dirty="0" err="1"/>
              <a:t>Goal</a:t>
            </a:r>
            <a:endParaRPr lang="en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2123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Implementation</a:t>
            </a:r>
            <a:endParaRPr lang="es-CL" dirty="0"/>
          </a:p>
        </p:txBody>
      </p:sp>
      <p:sp>
        <p:nvSpPr>
          <p:cNvPr id="4" name="Rectángulo 3"/>
          <p:cNvSpPr/>
          <p:nvPr/>
        </p:nvSpPr>
        <p:spPr>
          <a:xfrm>
            <a:off x="2951744" y="2736414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600" dirty="0" err="1">
                <a:latin typeface="Raleway" panose="020B0604020202020204" charset="0"/>
              </a:rPr>
              <a:t>Matrix</a:t>
            </a:r>
            <a:r>
              <a:rPr lang="es-CL" sz="1600" dirty="0">
                <a:latin typeface="Raleway" panose="020B0604020202020204" charset="0"/>
              </a:rPr>
              <a:t> 1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951744" y="3528074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600" dirty="0" err="1">
                <a:latin typeface="Raleway" panose="020B0604020202020204" charset="0"/>
              </a:rPr>
              <a:t>Matrix</a:t>
            </a:r>
            <a:r>
              <a:rPr lang="es-CL" sz="1600" dirty="0">
                <a:latin typeface="Raleway" panose="020B0604020202020204" charset="0"/>
              </a:rPr>
              <a:t> 2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951744" y="4905273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600" dirty="0" err="1">
                <a:latin typeface="Raleway" panose="020B0604020202020204" charset="0"/>
              </a:rPr>
              <a:t>Matrix</a:t>
            </a:r>
            <a:r>
              <a:rPr lang="es-CL" sz="1600" dirty="0">
                <a:latin typeface="Raleway" panose="020B0604020202020204" charset="0"/>
              </a:rPr>
              <a:t> 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224459" y="4271608"/>
            <a:ext cx="3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…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32184" y="3824853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600" dirty="0" err="1">
                <a:latin typeface="Raleway" panose="020B0604020202020204" charset="0"/>
              </a:rPr>
              <a:t>Query</a:t>
            </a:r>
            <a:r>
              <a:rPr lang="es-CL" sz="1600" dirty="0">
                <a:latin typeface="Raleway" panose="020B0604020202020204" charset="0"/>
              </a:rPr>
              <a:t> </a:t>
            </a:r>
            <a:r>
              <a:rPr lang="es-CL" sz="1600" dirty="0" err="1">
                <a:latin typeface="Raleway" panose="020B0604020202020204" charset="0"/>
              </a:rPr>
              <a:t>Matrix</a:t>
            </a:r>
            <a:endParaRPr lang="es-CL" sz="1600" dirty="0">
              <a:latin typeface="Raleway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5241756" y="2817749"/>
                <a:ext cx="29529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756" y="2817749"/>
                <a:ext cx="295298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5249778" y="4993501"/>
                <a:ext cx="3005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78" y="4993501"/>
                <a:ext cx="300588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249778" y="3611829"/>
                <a:ext cx="2928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78" y="3611829"/>
                <a:ext cx="292817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/>
          <p:cNvSpPr txBox="1"/>
          <p:nvPr/>
        </p:nvSpPr>
        <p:spPr>
          <a:xfrm>
            <a:off x="6360691" y="4279630"/>
            <a:ext cx="3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9237170" y="3906188"/>
                <a:ext cx="24878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170" y="3906188"/>
                <a:ext cx="248786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>
            <a:stCxn id="8" idx="3"/>
            <a:endCxn id="4" idx="1"/>
          </p:cNvCxnSpPr>
          <p:nvPr/>
        </p:nvCxnSpPr>
        <p:spPr>
          <a:xfrm flipV="1">
            <a:off x="1810752" y="3033193"/>
            <a:ext cx="1140992" cy="1088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8" idx="3"/>
            <a:endCxn id="5" idx="1"/>
          </p:cNvCxnSpPr>
          <p:nvPr/>
        </p:nvCxnSpPr>
        <p:spPr>
          <a:xfrm flipV="1">
            <a:off x="1810752" y="3824853"/>
            <a:ext cx="1140992" cy="296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" idx="3"/>
          </p:cNvCxnSpPr>
          <p:nvPr/>
        </p:nvCxnSpPr>
        <p:spPr>
          <a:xfrm>
            <a:off x="1810752" y="4121632"/>
            <a:ext cx="1124953" cy="411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8" idx="3"/>
            <a:endCxn id="6" idx="1"/>
          </p:cNvCxnSpPr>
          <p:nvPr/>
        </p:nvCxnSpPr>
        <p:spPr>
          <a:xfrm>
            <a:off x="1810752" y="4121632"/>
            <a:ext cx="1140992" cy="1080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4" idx="3"/>
            <a:endCxn id="9" idx="1"/>
          </p:cNvCxnSpPr>
          <p:nvPr/>
        </p:nvCxnSpPr>
        <p:spPr>
          <a:xfrm>
            <a:off x="3930312" y="3033193"/>
            <a:ext cx="1311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5" idx="3"/>
            <a:endCxn id="11" idx="1"/>
          </p:cNvCxnSpPr>
          <p:nvPr/>
        </p:nvCxnSpPr>
        <p:spPr>
          <a:xfrm>
            <a:off x="3930312" y="3824853"/>
            <a:ext cx="1319466" cy="2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6" idx="3"/>
            <a:endCxn id="10" idx="1"/>
          </p:cNvCxnSpPr>
          <p:nvPr/>
        </p:nvCxnSpPr>
        <p:spPr>
          <a:xfrm>
            <a:off x="3930312" y="5202052"/>
            <a:ext cx="1319466" cy="6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9" idx="3"/>
            <a:endCxn id="13" idx="1"/>
          </p:cNvCxnSpPr>
          <p:nvPr/>
        </p:nvCxnSpPr>
        <p:spPr>
          <a:xfrm>
            <a:off x="8194744" y="3033193"/>
            <a:ext cx="1042426" cy="1088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11" idx="3"/>
            <a:endCxn id="13" idx="1"/>
          </p:cNvCxnSpPr>
          <p:nvPr/>
        </p:nvCxnSpPr>
        <p:spPr>
          <a:xfrm>
            <a:off x="8177952" y="3827273"/>
            <a:ext cx="1059218" cy="29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endCxn id="13" idx="1"/>
          </p:cNvCxnSpPr>
          <p:nvPr/>
        </p:nvCxnSpPr>
        <p:spPr>
          <a:xfrm flipV="1">
            <a:off x="8211536" y="4121632"/>
            <a:ext cx="1025634" cy="419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0" idx="3"/>
            <a:endCxn id="13" idx="1"/>
          </p:cNvCxnSpPr>
          <p:nvPr/>
        </p:nvCxnSpPr>
        <p:spPr>
          <a:xfrm flipV="1">
            <a:off x="8255665" y="4121632"/>
            <a:ext cx="981505" cy="1087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63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Results</a:t>
            </a:r>
            <a:r>
              <a:rPr lang="es-CL" dirty="0"/>
              <a:t> (HOG)</a:t>
            </a:r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29" y="1784472"/>
            <a:ext cx="1547373" cy="20631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19" y="4162202"/>
            <a:ext cx="1475599" cy="22133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74" y="2290215"/>
            <a:ext cx="2373213" cy="15574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12" y="1784472"/>
            <a:ext cx="1363987" cy="20571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824" y="2083004"/>
            <a:ext cx="2652132" cy="17753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29" y="4162202"/>
            <a:ext cx="1646110" cy="2194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01" y="4633699"/>
            <a:ext cx="2297756" cy="17233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01" y="1784472"/>
            <a:ext cx="1547374" cy="20631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0" y="4162202"/>
            <a:ext cx="1660049" cy="221339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991" y="4744372"/>
            <a:ext cx="2418965" cy="16126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" y="2635861"/>
            <a:ext cx="1764071" cy="26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7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Results</a:t>
            </a:r>
            <a:r>
              <a:rPr lang="es-CL" dirty="0"/>
              <a:t> (GHD)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2" y="2185042"/>
            <a:ext cx="2428055" cy="16187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0" y="1985911"/>
            <a:ext cx="2423778" cy="181783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95" y="4206441"/>
            <a:ext cx="1485312" cy="212440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44" y="5071366"/>
            <a:ext cx="2315137" cy="125947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18" y="4740441"/>
            <a:ext cx="2120536" cy="159040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91" y="4355431"/>
            <a:ext cx="1481559" cy="197541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495" y="4606517"/>
            <a:ext cx="2299101" cy="172432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7" y="2621903"/>
            <a:ext cx="1594113" cy="2363685"/>
          </a:xfrm>
          <a:prstGeom prst="rect">
            <a:avLst/>
          </a:prstGeom>
        </p:spPr>
      </p:pic>
      <p:pic>
        <p:nvPicPr>
          <p:cNvPr id="22" name="Marcador de contenido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54" y="1679527"/>
            <a:ext cx="1479792" cy="212421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2" y="2065309"/>
            <a:ext cx="2428055" cy="161870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0" y="1866178"/>
            <a:ext cx="2423778" cy="18178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81" y="1679527"/>
            <a:ext cx="1328045" cy="2124218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689" y="1679527"/>
            <a:ext cx="1593164" cy="21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30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Results</a:t>
            </a:r>
            <a:r>
              <a:rPr lang="es-CL" dirty="0"/>
              <a:t> (CLD)</a:t>
            </a:r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7" y="2409078"/>
            <a:ext cx="1848905" cy="13866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30" y="2409078"/>
            <a:ext cx="1846565" cy="13849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88" y="1722538"/>
            <a:ext cx="1553598" cy="20714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856" y="2458140"/>
            <a:ext cx="2060123" cy="13358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74" y="4630137"/>
            <a:ext cx="1759485" cy="13196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55" y="4513045"/>
            <a:ext cx="1915608" cy="14367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21" y="4567843"/>
            <a:ext cx="1842542" cy="13819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53" y="4567843"/>
            <a:ext cx="1842543" cy="13819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03" y="2409078"/>
            <a:ext cx="1858177" cy="13849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825" y="4511531"/>
            <a:ext cx="1890373" cy="14177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8" y="2973911"/>
            <a:ext cx="1791028" cy="21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5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Summary</a:t>
            </a:r>
            <a:endParaRPr lang="es-CL" dirty="0"/>
          </a:p>
        </p:txBody>
      </p:sp>
      <p:sp>
        <p:nvSpPr>
          <p:cNvPr id="3" name="Shape 196"/>
          <p:cNvSpPr txBox="1">
            <a:spLocks/>
          </p:cNvSpPr>
          <p:nvPr/>
        </p:nvSpPr>
        <p:spPr>
          <a:xfrm>
            <a:off x="2464504" y="1883903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13 Hours</a:t>
            </a:r>
          </a:p>
        </p:txBody>
      </p:sp>
      <p:sp>
        <p:nvSpPr>
          <p:cNvPr id="4" name="Shape 197"/>
          <p:cNvSpPr txBox="1">
            <a:spLocks/>
          </p:cNvSpPr>
          <p:nvPr/>
        </p:nvSpPr>
        <p:spPr>
          <a:xfrm>
            <a:off x="2464504" y="2468404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Computation time of k-NN per descriptor</a:t>
            </a:r>
            <a:endParaRPr lang="en" sz="1600" dirty="0"/>
          </a:p>
        </p:txBody>
      </p:sp>
      <p:sp>
        <p:nvSpPr>
          <p:cNvPr id="5" name="Shape 198"/>
          <p:cNvSpPr txBox="1">
            <a:spLocks/>
          </p:cNvSpPr>
          <p:nvPr/>
        </p:nvSpPr>
        <p:spPr>
          <a:xfrm>
            <a:off x="2464503" y="4849850"/>
            <a:ext cx="9082727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442,959,000 Similarity Links</a:t>
            </a:r>
          </a:p>
        </p:txBody>
      </p:sp>
      <p:sp>
        <p:nvSpPr>
          <p:cNvPr id="6" name="Shape 199"/>
          <p:cNvSpPr txBox="1">
            <a:spLocks/>
          </p:cNvSpPr>
          <p:nvPr/>
        </p:nvSpPr>
        <p:spPr>
          <a:xfrm>
            <a:off x="2546565" y="5469014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In total</a:t>
            </a:r>
          </a:p>
        </p:txBody>
      </p:sp>
      <p:sp>
        <p:nvSpPr>
          <p:cNvPr id="7" name="Shape 200"/>
          <p:cNvSpPr txBox="1">
            <a:spLocks/>
          </p:cNvSpPr>
          <p:nvPr/>
        </p:nvSpPr>
        <p:spPr>
          <a:xfrm>
            <a:off x="2464504" y="3425491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lang="es-CL" sz="5400" b="1" dirty="0" err="1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Similarity</a:t>
            </a:r>
            <a:r>
              <a:rPr lang="es-CL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Graphs</a:t>
            </a:r>
            <a:endParaRPr lang="en" b="1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Shape 201"/>
          <p:cNvSpPr txBox="1">
            <a:spLocks/>
          </p:cNvSpPr>
          <p:nvPr/>
        </p:nvSpPr>
        <p:spPr>
          <a:xfrm>
            <a:off x="2499672" y="4009487"/>
            <a:ext cx="8900831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Containing similarity relations: 14.7M nodes, 147M edges each</a:t>
            </a:r>
          </a:p>
        </p:txBody>
      </p:sp>
      <p:sp>
        <p:nvSpPr>
          <p:cNvPr id="9" name="Shape 202"/>
          <p:cNvSpPr/>
          <p:nvPr/>
        </p:nvSpPr>
        <p:spPr>
          <a:xfrm>
            <a:off x="1524003" y="1823790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0" name="Shape 203"/>
          <p:cNvSpPr/>
          <p:nvPr/>
        </p:nvSpPr>
        <p:spPr>
          <a:xfrm>
            <a:off x="1524003" y="3377100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1" name="Shape 204"/>
          <p:cNvSpPr/>
          <p:nvPr/>
        </p:nvSpPr>
        <p:spPr>
          <a:xfrm>
            <a:off x="1524003" y="4813180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69344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build="p"/>
      <p:bldP spid="7" grpId="0"/>
      <p:bldP spid="8" grpId="0" build="p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4.</a:t>
            </a:r>
          </a:p>
          <a:p>
            <a:r>
              <a:rPr lang="en" dirty="0"/>
              <a:t>The </a:t>
            </a:r>
            <a:r>
              <a:rPr lang="es-CL" dirty="0" err="1"/>
              <a:t>Linked</a:t>
            </a:r>
            <a:r>
              <a:rPr lang="es-CL" dirty="0"/>
              <a:t> </a:t>
            </a:r>
            <a:r>
              <a:rPr lang="es-CL" dirty="0" err="1"/>
              <a:t>Dataset</a:t>
            </a:r>
            <a:endParaRPr lang="en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395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IMGpedia</a:t>
            </a:r>
            <a:r>
              <a:rPr lang="es-CL" dirty="0"/>
              <a:t> </a:t>
            </a:r>
            <a:r>
              <a:rPr lang="es-CL" dirty="0" err="1"/>
              <a:t>Ontology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56" y="2210210"/>
            <a:ext cx="10905021" cy="33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Links to </a:t>
            </a:r>
            <a:r>
              <a:rPr lang="es-CL" dirty="0" err="1"/>
              <a:t>DBpedia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066" y="1747887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59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Links to </a:t>
            </a:r>
            <a:r>
              <a:rPr lang="es-CL" dirty="0" err="1"/>
              <a:t>DBpedia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67" y="2636695"/>
            <a:ext cx="2021742" cy="2703165"/>
          </a:xfrm>
          <a:prstGeom prst="rect">
            <a:avLst/>
          </a:prstGeom>
        </p:spPr>
      </p:pic>
      <p:cxnSp>
        <p:nvCxnSpPr>
          <p:cNvPr id="4" name="Conector recto de flecha 3"/>
          <p:cNvCxnSpPr>
            <a:cxnSpLocks/>
            <a:stCxn id="3" idx="3"/>
            <a:endCxn id="10" idx="1"/>
          </p:cNvCxnSpPr>
          <p:nvPr/>
        </p:nvCxnSpPr>
        <p:spPr>
          <a:xfrm>
            <a:off x="4389809" y="3988278"/>
            <a:ext cx="2404387" cy="9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4366363" y="3618945"/>
            <a:ext cx="251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 err="1">
                <a:latin typeface="Consolas" panose="020B0609020204030204" pitchFamily="49" charset="0"/>
              </a:rPr>
              <a:t>imo:associatedWith</a:t>
            </a:r>
            <a:endParaRPr lang="es-CL" dirty="0">
              <a:latin typeface="Consolas" panose="020B0609020204030204" pitchFamily="49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98996" y="4347124"/>
            <a:ext cx="3160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dirty="0" err="1">
                <a:latin typeface="Consolas" panose="020B0609020204030204" pitchFamily="49" charset="0"/>
              </a:rPr>
              <a:t>dbr:Quentin_Tarantino</a:t>
            </a:r>
            <a:endParaRPr lang="es-CL" sz="1600" dirty="0">
              <a:latin typeface="Consolas" panose="020B0609020204030204" pitchFamily="49" charset="0"/>
            </a:endParaRPr>
          </a:p>
        </p:txBody>
      </p:sp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9F8E3435-AD8A-4B6E-99AC-E7A971C77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57" y="2861696"/>
            <a:ext cx="2047626" cy="126133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F32B04C-2DC6-4A76-BF89-7131620AFA2D}"/>
              </a:ext>
            </a:extLst>
          </p:cNvPr>
          <p:cNvSpPr/>
          <p:nvPr/>
        </p:nvSpPr>
        <p:spPr>
          <a:xfrm>
            <a:off x="6794196" y="2791358"/>
            <a:ext cx="3770148" cy="2413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20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6"/>
          <p:cNvSpPr txBox="1">
            <a:spLocks/>
          </p:cNvSpPr>
          <p:nvPr/>
        </p:nvSpPr>
        <p:spPr>
          <a:xfrm>
            <a:off x="2452783" y="885550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14,765,300 Images</a:t>
            </a:r>
          </a:p>
        </p:txBody>
      </p:sp>
      <p:sp>
        <p:nvSpPr>
          <p:cNvPr id="5" name="Shape 197"/>
          <p:cNvSpPr txBox="1">
            <a:spLocks/>
          </p:cNvSpPr>
          <p:nvPr/>
        </p:nvSpPr>
        <p:spPr>
          <a:xfrm>
            <a:off x="2452783" y="1470051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Visual Entities</a:t>
            </a:r>
            <a:endParaRPr lang="en" sz="1600" dirty="0"/>
          </a:p>
        </p:txBody>
      </p:sp>
      <p:sp>
        <p:nvSpPr>
          <p:cNvPr id="6" name="Shape 198"/>
          <p:cNvSpPr txBox="1">
            <a:spLocks/>
          </p:cNvSpPr>
          <p:nvPr/>
        </p:nvSpPr>
        <p:spPr>
          <a:xfrm>
            <a:off x="2452782" y="3851497"/>
            <a:ext cx="9082727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442,959,000 Similarity Links</a:t>
            </a:r>
          </a:p>
        </p:txBody>
      </p:sp>
      <p:sp>
        <p:nvSpPr>
          <p:cNvPr id="7" name="Shape 199"/>
          <p:cNvSpPr txBox="1">
            <a:spLocks/>
          </p:cNvSpPr>
          <p:nvPr/>
        </p:nvSpPr>
        <p:spPr>
          <a:xfrm>
            <a:off x="2534844" y="4470661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Image Relations</a:t>
            </a:r>
          </a:p>
        </p:txBody>
      </p:sp>
      <p:sp>
        <p:nvSpPr>
          <p:cNvPr id="8" name="Shape 200"/>
          <p:cNvSpPr txBox="1">
            <a:spLocks/>
          </p:cNvSpPr>
          <p:nvPr/>
        </p:nvSpPr>
        <p:spPr>
          <a:xfrm>
            <a:off x="2452783" y="2427138"/>
            <a:ext cx="8133158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44,295,900 Descriptors</a:t>
            </a:r>
            <a:endParaRPr lang="en" b="1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201"/>
          <p:cNvSpPr txBox="1">
            <a:spLocks/>
          </p:cNvSpPr>
          <p:nvPr/>
        </p:nvSpPr>
        <p:spPr>
          <a:xfrm>
            <a:off x="2487951" y="3011134"/>
            <a:ext cx="8273835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3 descriptors per image</a:t>
            </a:r>
          </a:p>
        </p:txBody>
      </p:sp>
      <p:sp>
        <p:nvSpPr>
          <p:cNvPr id="10" name="Shape 202"/>
          <p:cNvSpPr/>
          <p:nvPr/>
        </p:nvSpPr>
        <p:spPr>
          <a:xfrm>
            <a:off x="1512282" y="825437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1" name="Shape 203"/>
          <p:cNvSpPr/>
          <p:nvPr/>
        </p:nvSpPr>
        <p:spPr>
          <a:xfrm>
            <a:off x="1512282" y="2378747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2" name="Shape 204"/>
          <p:cNvSpPr/>
          <p:nvPr/>
        </p:nvSpPr>
        <p:spPr>
          <a:xfrm>
            <a:off x="1512282" y="3814827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4" name="Shape 198"/>
          <p:cNvSpPr txBox="1">
            <a:spLocks/>
          </p:cNvSpPr>
          <p:nvPr/>
        </p:nvSpPr>
        <p:spPr>
          <a:xfrm>
            <a:off x="2452781" y="5224992"/>
            <a:ext cx="9331179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12,683,424 Context Links</a:t>
            </a:r>
          </a:p>
        </p:txBody>
      </p:sp>
      <p:sp>
        <p:nvSpPr>
          <p:cNvPr id="15" name="Shape 199"/>
          <p:cNvSpPr txBox="1">
            <a:spLocks/>
          </p:cNvSpPr>
          <p:nvPr/>
        </p:nvSpPr>
        <p:spPr>
          <a:xfrm>
            <a:off x="2534843" y="5844156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To DBpedia</a:t>
            </a:r>
          </a:p>
        </p:txBody>
      </p:sp>
      <p:sp>
        <p:nvSpPr>
          <p:cNvPr id="16" name="Shape 204"/>
          <p:cNvSpPr/>
          <p:nvPr/>
        </p:nvSpPr>
        <p:spPr>
          <a:xfrm>
            <a:off x="1512281" y="5188322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56445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build="p"/>
      <p:bldP spid="8" grpId="0"/>
      <p:bldP spid="9" grpId="0" build="p"/>
      <p:bldP spid="10" grpId="0" animBg="1"/>
      <p:bldP spid="11" grpId="0" animBg="1"/>
      <p:bldP spid="12" grpId="0" animBg="1"/>
      <p:bldP spid="14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280567" y="3187200"/>
            <a:ext cx="7631599" cy="1572369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Ever wanted to ask a semantic, complicated query on the Web and retrieve related images?</a:t>
            </a:r>
            <a:endParaRPr lang="es-CL" dirty="0"/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A56467C9-8C77-4455-BF0B-9AADFB53A966}"/>
              </a:ext>
            </a:extLst>
          </p:cNvPr>
          <p:cNvSpPr txBox="1">
            <a:spLocks/>
          </p:cNvSpPr>
          <p:nvPr/>
        </p:nvSpPr>
        <p:spPr>
          <a:xfrm>
            <a:off x="2280568" y="4888523"/>
            <a:ext cx="7631599" cy="1572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1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1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1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1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r>
              <a:rPr lang="en-US" sz="3200" dirty="0"/>
              <a:t>Or had a picture of a place and wonder if there are any similar looking locations elsewhere?</a:t>
            </a:r>
          </a:p>
        </p:txBody>
      </p:sp>
    </p:spTree>
    <p:extLst>
      <p:ext uri="{BB962C8B-B14F-4D97-AF65-F5344CB8AC3E}">
        <p14:creationId xmlns:p14="http://schemas.microsoft.com/office/powerpoint/2010/main" val="129924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9"/>
          <p:cNvSpPr txBox="1">
            <a:spLocks/>
          </p:cNvSpPr>
          <p:nvPr/>
        </p:nvSpPr>
        <p:spPr>
          <a:xfrm>
            <a:off x="2464350" y="2881053"/>
            <a:ext cx="6444600" cy="109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7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3,119,207,705</a:t>
            </a:r>
          </a:p>
        </p:txBody>
      </p:sp>
      <p:sp>
        <p:nvSpPr>
          <p:cNvPr id="3" name="Shape 190"/>
          <p:cNvSpPr txBox="1">
            <a:spLocks/>
          </p:cNvSpPr>
          <p:nvPr/>
        </p:nvSpPr>
        <p:spPr>
          <a:xfrm>
            <a:off x="2464350" y="4015349"/>
            <a:ext cx="64446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>
                <a:solidFill>
                  <a:srgbClr val="FFFFFF"/>
                </a:solidFill>
              </a:rPr>
              <a:t>RDF Triples in IMGpedia</a:t>
            </a:r>
          </a:p>
        </p:txBody>
      </p:sp>
      <p:grpSp>
        <p:nvGrpSpPr>
          <p:cNvPr id="5" name="Shape 571"/>
          <p:cNvGrpSpPr/>
          <p:nvPr/>
        </p:nvGrpSpPr>
        <p:grpSpPr>
          <a:xfrm>
            <a:off x="840181" y="2759372"/>
            <a:ext cx="1375481" cy="1339260"/>
            <a:chOff x="5241175" y="4959100"/>
            <a:chExt cx="539775" cy="517775"/>
          </a:xfrm>
        </p:grpSpPr>
        <p:sp>
          <p:nvSpPr>
            <p:cNvPr id="6" name="Shape 57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Shape 57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57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Shape 57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57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57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8827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IMGpedia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accesible as…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5894" r="18213"/>
          <a:stretch/>
        </p:blipFill>
        <p:spPr>
          <a:xfrm>
            <a:off x="3109656" y="1417649"/>
            <a:ext cx="6097843" cy="53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95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SPARQL </a:t>
            </a:r>
            <a:r>
              <a:rPr lang="es-CL" dirty="0" err="1"/>
              <a:t>Endpoint</a:t>
            </a:r>
            <a:endParaRPr lang="es-CL" dirty="0"/>
          </a:p>
        </p:txBody>
      </p:sp>
      <p:sp>
        <p:nvSpPr>
          <p:cNvPr id="3" name="CuadroTexto 2"/>
          <p:cNvSpPr txBox="1"/>
          <p:nvPr/>
        </p:nvSpPr>
        <p:spPr>
          <a:xfrm>
            <a:off x="3379355" y="1781909"/>
            <a:ext cx="5117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u="sng" dirty="0">
                <a:solidFill>
                  <a:srgbClr val="0070C0"/>
                </a:solidFill>
                <a:latin typeface="Raleway" panose="020B0604020202020204" charset="0"/>
              </a:rPr>
              <a:t>imgpedia.dcc.uchile.cl/</a:t>
            </a:r>
            <a:r>
              <a:rPr lang="es-CL" sz="2800" u="sng" dirty="0" err="1">
                <a:solidFill>
                  <a:srgbClr val="0070C0"/>
                </a:solidFill>
                <a:latin typeface="Raleway" panose="020B0604020202020204" charset="0"/>
              </a:rPr>
              <a:t>sparql</a:t>
            </a:r>
            <a:endParaRPr lang="es-CL" sz="2800" u="sng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93" y="2305129"/>
            <a:ext cx="5117106" cy="41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47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6FE94-0BA1-4376-B047-5431B1C2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RDF </a:t>
            </a:r>
            <a:r>
              <a:rPr lang="es-CL" dirty="0" err="1"/>
              <a:t>Dumps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B5F8E3-28A1-4BF2-A2E9-11AC7D0C9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08" b="45979"/>
          <a:stretch/>
        </p:blipFill>
        <p:spPr>
          <a:xfrm>
            <a:off x="3856892" y="2016498"/>
            <a:ext cx="5158154" cy="36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73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5.</a:t>
            </a:r>
          </a:p>
          <a:p>
            <a:r>
              <a:rPr lang="en" dirty="0"/>
              <a:t>The Results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9102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 – </a:t>
            </a:r>
            <a:r>
              <a:rPr lang="es-CL" dirty="0" err="1"/>
              <a:t>Similarity</a:t>
            </a:r>
            <a:r>
              <a:rPr lang="es-CL" dirty="0"/>
              <a:t> </a:t>
            </a:r>
            <a:r>
              <a:rPr lang="es-CL" dirty="0" err="1"/>
              <a:t>Queries</a:t>
            </a:r>
            <a:endParaRPr lang="es-CL" dirty="0"/>
          </a:p>
        </p:txBody>
      </p:sp>
      <p:sp>
        <p:nvSpPr>
          <p:cNvPr id="3" name="CuadroTexto 2"/>
          <p:cNvSpPr txBox="1"/>
          <p:nvPr/>
        </p:nvSpPr>
        <p:spPr>
          <a:xfrm>
            <a:off x="2165684" y="20533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sz="2400" dirty="0">
              <a:latin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89810" y="1690688"/>
            <a:ext cx="96039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s-CL" sz="2400" dirty="0">
                <a:latin typeface="Consolas" panose="020B0609020204030204" pitchFamily="49" charset="0"/>
              </a:rPr>
              <a:t> ?Target ?</a:t>
            </a:r>
            <a:r>
              <a:rPr lang="es-CL" sz="2400" dirty="0" err="1">
                <a:latin typeface="Consolas" panose="020B0609020204030204" pitchFamily="49" charset="0"/>
              </a:rPr>
              <a:t>Distance</a:t>
            </a:r>
            <a:endParaRPr lang="es-CL" sz="2400" dirty="0">
              <a:latin typeface="Consolas" panose="020B0609020204030204" pitchFamily="49" charset="0"/>
            </a:endParaRP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s-CL" sz="2400" dirty="0">
                <a:latin typeface="Consolas" panose="020B0609020204030204" pitchFamily="49" charset="0"/>
              </a:rPr>
              <a:t> 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?</a:t>
            </a:r>
            <a:r>
              <a:rPr lang="es-CL" sz="2400" dirty="0" err="1">
                <a:latin typeface="Consolas" panose="020B0609020204030204" pitchFamily="49" charset="0"/>
              </a:rPr>
              <a:t>rel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imo:sourceImage</a:t>
            </a:r>
            <a:r>
              <a:rPr lang="es-CL" sz="2400" dirty="0">
                <a:latin typeface="Consolas" panose="020B0609020204030204" pitchFamily="49" charset="0"/>
              </a:rPr>
              <a:t> im:Hopsten_Marktplatz_3.jpg ;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     </a:t>
            </a:r>
            <a:r>
              <a:rPr lang="es-CL" sz="2400" dirty="0" err="1">
                <a:latin typeface="Consolas" panose="020B0609020204030204" pitchFamily="49" charset="0"/>
              </a:rPr>
              <a:t>imo:usesDescriptorType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imo:GHD</a:t>
            </a:r>
            <a:r>
              <a:rPr lang="es-CL" sz="2400" dirty="0">
                <a:latin typeface="Consolas" panose="020B0609020204030204" pitchFamily="49" charset="0"/>
              </a:rPr>
              <a:t> ;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     </a:t>
            </a:r>
            <a:r>
              <a:rPr lang="es-CL" sz="2400" dirty="0" err="1">
                <a:latin typeface="Consolas" panose="020B0609020204030204" pitchFamily="49" charset="0"/>
              </a:rPr>
              <a:t>imo:targetImage</a:t>
            </a:r>
            <a:r>
              <a:rPr lang="es-CL" sz="2400" dirty="0">
                <a:latin typeface="Consolas" panose="020B0609020204030204" pitchFamily="49" charset="0"/>
              </a:rPr>
              <a:t> ?Target ;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     </a:t>
            </a:r>
            <a:r>
              <a:rPr lang="es-CL" sz="2400" dirty="0" err="1">
                <a:latin typeface="Consolas" panose="020B0609020204030204" pitchFamily="49" charset="0"/>
              </a:rPr>
              <a:t>imo:distance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Distance</a:t>
            </a:r>
            <a:r>
              <a:rPr lang="es-CL" sz="2400" dirty="0">
                <a:latin typeface="Consolas" panose="020B0609020204030204" pitchFamily="49" charset="0"/>
              </a:rPr>
              <a:t> .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}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ORDER BY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Distance</a:t>
            </a:r>
            <a:endParaRPr lang="es-CL" sz="2400" dirty="0">
              <a:latin typeface="Consolas" panose="020B06090202040302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63" y="5412247"/>
            <a:ext cx="710807" cy="10166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79" y="5782671"/>
            <a:ext cx="1107924" cy="602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50" y="5667797"/>
            <a:ext cx="1014797" cy="7610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28" y="5483548"/>
            <a:ext cx="709010" cy="9453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445" y="5603707"/>
            <a:ext cx="1100251" cy="825188"/>
          </a:xfrm>
          <a:prstGeom prst="rect">
            <a:avLst/>
          </a:prstGeom>
        </p:spPr>
      </p:pic>
      <p:pic>
        <p:nvPicPr>
          <p:cNvPr id="10" name="Marcador de contenido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05" y="4216537"/>
            <a:ext cx="708165" cy="10165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2" y="4491455"/>
            <a:ext cx="1161962" cy="7746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50" y="4396159"/>
            <a:ext cx="1159916" cy="86993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68" y="4249537"/>
            <a:ext cx="635545" cy="10165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71" y="4250567"/>
            <a:ext cx="762419" cy="101655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767790" y="49346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638641" y="494511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11,2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514737" y="491358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11,6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839038" y="494511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11,9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94573" y="493985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11,9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741517" y="609075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11,9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6554549" y="60907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12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8330806" y="611702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12,1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9954647" y="61327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12,1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11688857" y="61170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12,2</a:t>
            </a:r>
          </a:p>
        </p:txBody>
      </p:sp>
    </p:spTree>
    <p:extLst>
      <p:ext uri="{BB962C8B-B14F-4D97-AF65-F5344CB8AC3E}">
        <p14:creationId xmlns:p14="http://schemas.microsoft.com/office/powerpoint/2010/main" val="970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 – </a:t>
            </a:r>
            <a:r>
              <a:rPr lang="es-CL" dirty="0" err="1"/>
              <a:t>Semantic</a:t>
            </a:r>
            <a:r>
              <a:rPr lang="es-CL" dirty="0"/>
              <a:t> </a:t>
            </a:r>
            <a:r>
              <a:rPr lang="es-CL" dirty="0" err="1"/>
              <a:t>Image</a:t>
            </a:r>
            <a:r>
              <a:rPr lang="es-CL" dirty="0"/>
              <a:t> </a:t>
            </a:r>
            <a:r>
              <a:rPr lang="es-CL" dirty="0" err="1"/>
              <a:t>Retrieval</a:t>
            </a:r>
            <a:endParaRPr lang="es-CL" dirty="0"/>
          </a:p>
        </p:txBody>
      </p:sp>
      <p:sp>
        <p:nvSpPr>
          <p:cNvPr id="3" name="CuadroTexto 2"/>
          <p:cNvSpPr txBox="1"/>
          <p:nvPr/>
        </p:nvSpPr>
        <p:spPr>
          <a:xfrm>
            <a:off x="1901900" y="1970668"/>
            <a:ext cx="902041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url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label</a:t>
            </a:r>
            <a:endParaRPr lang="es-CL" sz="2400" dirty="0">
              <a:latin typeface="Consolas" panose="020B0609020204030204" pitchFamily="49" charset="0"/>
            </a:endParaRP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s-CL" sz="2400" dirty="0">
                <a:latin typeface="Consolas" panose="020B0609020204030204" pitchFamily="49" charset="0"/>
              </a:rPr>
              <a:t> {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SERVICE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&lt;https://dbpedia.org/sparql&gt; </a:t>
            </a:r>
            <a:r>
              <a:rPr lang="es-CL" sz="2400" dirty="0">
                <a:latin typeface="Consolas" panose="020B0609020204030204" pitchFamily="49" charset="0"/>
              </a:rPr>
              <a:t>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</a:rPr>
              <a:t>?res 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yago:Wikicat16th-centuryPaintings</a:t>
            </a:r>
            <a:r>
              <a:rPr lang="en-US" sz="2400" dirty="0">
                <a:latin typeface="Consolas" panose="020B0609020204030204" pitchFamily="49" charset="0"/>
              </a:rPr>
              <a:t> 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</a:t>
            </a:r>
            <a:r>
              <a:rPr lang="en-US" sz="2400" dirty="0" err="1">
                <a:latin typeface="Consolas" panose="020B0609020204030204" pitchFamily="49" charset="0"/>
              </a:rPr>
              <a:t>dcterms:subject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dbc:Paintings_of_the_Louvre</a:t>
            </a:r>
            <a:r>
              <a:rPr lang="en-US" sz="2400" dirty="0">
                <a:latin typeface="Consolas" panose="020B0609020204030204" pitchFamily="49" charset="0"/>
              </a:rPr>
              <a:t> 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</a:t>
            </a:r>
            <a:r>
              <a:rPr lang="en-US" sz="2400" dirty="0" err="1">
                <a:latin typeface="Consolas" panose="020B0609020204030204" pitchFamily="49" charset="0"/>
              </a:rPr>
              <a:t>rdfs:label</a:t>
            </a:r>
            <a:r>
              <a:rPr lang="en-US" sz="2400" dirty="0">
                <a:latin typeface="Consolas" panose="020B0609020204030204" pitchFamily="49" charset="0"/>
              </a:rPr>
              <a:t> ?label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LANG</a:t>
            </a:r>
            <a:r>
              <a:rPr lang="en-US" sz="2400" dirty="0">
                <a:latin typeface="Consolas" panose="020B0609020204030204" pitchFamily="49" charset="0"/>
              </a:rPr>
              <a:t>(?label)=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"en"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r>
              <a:rPr lang="es-CL" sz="2400" dirty="0">
                <a:latin typeface="Consolas" panose="020B0609020204030204" pitchFamily="49" charset="0"/>
              </a:rPr>
              <a:t>  }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?</a:t>
            </a:r>
            <a:r>
              <a:rPr lang="es-CL" sz="2400" dirty="0" err="1">
                <a:latin typeface="Consolas" panose="020B0609020204030204" pitchFamily="49" charset="0"/>
              </a:rPr>
              <a:t>img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imo:appearsIn</a:t>
            </a:r>
            <a:r>
              <a:rPr lang="es-CL" sz="2400" dirty="0">
                <a:latin typeface="Consolas" panose="020B0609020204030204" pitchFamily="49" charset="0"/>
              </a:rPr>
              <a:t> ?res ;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   </a:t>
            </a:r>
            <a:r>
              <a:rPr lang="es-CL" sz="2400" dirty="0" err="1">
                <a:latin typeface="Consolas" panose="020B0609020204030204" pitchFamily="49" charset="0"/>
              </a:rPr>
              <a:t>imo:fileURL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url</a:t>
            </a:r>
            <a:r>
              <a:rPr lang="es-CL" sz="2400" dirty="0">
                <a:latin typeface="Consolas" panose="020B0609020204030204" pitchFamily="49" charset="0"/>
              </a:rPr>
              <a:t> .  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633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 – </a:t>
            </a:r>
            <a:r>
              <a:rPr lang="es-CL" dirty="0" err="1"/>
              <a:t>Semantic</a:t>
            </a:r>
            <a:r>
              <a:rPr lang="es-CL" dirty="0"/>
              <a:t> </a:t>
            </a:r>
            <a:r>
              <a:rPr lang="es-CL" dirty="0" err="1"/>
              <a:t>Image</a:t>
            </a:r>
            <a:r>
              <a:rPr lang="es-CL" dirty="0"/>
              <a:t> </a:t>
            </a:r>
            <a:r>
              <a:rPr lang="es-CL" dirty="0" err="1"/>
              <a:t>Retrieval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65" y="1722450"/>
            <a:ext cx="9198270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6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 – </a:t>
            </a:r>
            <a:r>
              <a:rPr lang="es-CL" dirty="0" err="1"/>
              <a:t>Visuo-semantic</a:t>
            </a:r>
            <a:r>
              <a:rPr lang="es-CL" dirty="0"/>
              <a:t> </a:t>
            </a:r>
            <a:r>
              <a:rPr lang="es-CL" dirty="0" err="1"/>
              <a:t>queries</a:t>
            </a:r>
            <a:endParaRPr lang="es-CL" dirty="0"/>
          </a:p>
        </p:txBody>
      </p:sp>
      <p:sp>
        <p:nvSpPr>
          <p:cNvPr id="3" name="CuadroTexto 2"/>
          <p:cNvSpPr txBox="1"/>
          <p:nvPr/>
        </p:nvSpPr>
        <p:spPr>
          <a:xfrm>
            <a:off x="452889" y="1955919"/>
            <a:ext cx="1173911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source</a:t>
            </a:r>
            <a:r>
              <a:rPr lang="es-CL" sz="2400" dirty="0">
                <a:latin typeface="Consolas" panose="020B0609020204030204" pitchFamily="49" charset="0"/>
              </a:rPr>
              <a:t> ?target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s-CL" sz="2400" dirty="0">
                <a:latin typeface="Consolas" panose="020B0609020204030204" pitchFamily="49" charset="0"/>
              </a:rPr>
              <a:t> {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SERVICE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&lt;https://dbpedia.org/sparql&gt; </a:t>
            </a:r>
            <a:r>
              <a:rPr lang="es-CL" sz="2400" dirty="0">
                <a:latin typeface="Consolas" panose="020B0609020204030204" pitchFamily="49" charset="0"/>
              </a:rPr>
              <a:t>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</a:rPr>
              <a:t>?</a:t>
            </a:r>
            <a:r>
              <a:rPr lang="en-US" sz="2400" dirty="0" err="1">
                <a:latin typeface="Consolas" panose="020B0609020204030204" pitchFamily="49" charset="0"/>
              </a:rPr>
              <a:t>sres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dcterms:subject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dbc:Roman_Catholic_cathedrals_in_Europe</a:t>
            </a:r>
            <a:r>
              <a:rPr lang="en-US" sz="2400" dirty="0">
                <a:latin typeface="Consolas" panose="020B0609020204030204" pitchFamily="49" charset="0"/>
              </a:rPr>
              <a:t> }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?source </a:t>
            </a:r>
            <a:r>
              <a:rPr lang="en-US" sz="2400" dirty="0" err="1">
                <a:latin typeface="Consolas" panose="020B0609020204030204" pitchFamily="49" charset="0"/>
              </a:rPr>
              <a:t>imo:appearsIn</a:t>
            </a:r>
            <a:r>
              <a:rPr lang="en-US" sz="2400" dirty="0">
                <a:latin typeface="Consolas" panose="020B0609020204030204" pitchFamily="49" charset="0"/>
              </a:rPr>
              <a:t> ?</a:t>
            </a:r>
            <a:r>
              <a:rPr lang="en-US" sz="2400" dirty="0" err="1">
                <a:latin typeface="Consolas" panose="020B0609020204030204" pitchFamily="49" charset="0"/>
              </a:rPr>
              <a:t>sres</a:t>
            </a:r>
            <a:r>
              <a:rPr lang="en-US" sz="2400" dirty="0">
                <a:latin typeface="Consolas" panose="020B0609020204030204" pitchFamily="49" charset="0"/>
              </a:rPr>
              <a:t> 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  </a:t>
            </a:r>
            <a:r>
              <a:rPr lang="en-US" sz="2400" dirty="0" err="1">
                <a:latin typeface="Consolas" panose="020B0609020204030204" pitchFamily="49" charset="0"/>
              </a:rPr>
              <a:t>imo:similar</a:t>
            </a:r>
            <a:r>
              <a:rPr lang="en-US" sz="2400" dirty="0">
                <a:latin typeface="Consolas" panose="020B0609020204030204" pitchFamily="49" charset="0"/>
              </a:rPr>
              <a:t> ?target .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?target </a:t>
            </a:r>
            <a:r>
              <a:rPr lang="en-US" sz="2400" dirty="0" err="1">
                <a:latin typeface="Consolas" panose="020B0609020204030204" pitchFamily="49" charset="0"/>
              </a:rPr>
              <a:t>imo:appearsIn</a:t>
            </a:r>
            <a:r>
              <a:rPr lang="en-US" sz="2400" dirty="0">
                <a:latin typeface="Consolas" panose="020B0609020204030204" pitchFamily="49" charset="0"/>
              </a:rPr>
              <a:t> ?</a:t>
            </a:r>
            <a:r>
              <a:rPr lang="en-US" sz="2400" dirty="0" err="1">
                <a:latin typeface="Consolas" panose="020B0609020204030204" pitchFamily="49" charset="0"/>
              </a:rPr>
              <a:t>tres</a:t>
            </a:r>
            <a:r>
              <a:rPr lang="en-US" sz="2400" dirty="0">
                <a:latin typeface="Consolas" panose="020B0609020204030204" pitchFamily="49" charset="0"/>
              </a:rPr>
              <a:t> .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SERVICE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&lt;https://dbpedia.org/sparql&gt; </a:t>
            </a:r>
            <a:r>
              <a:rPr lang="es-CL" sz="2400" dirty="0">
                <a:latin typeface="Consolas" panose="020B0609020204030204" pitchFamily="49" charset="0"/>
              </a:rPr>
              <a:t>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</a:rPr>
              <a:t>?</a:t>
            </a:r>
            <a:r>
              <a:rPr lang="en-US" sz="2400" dirty="0" err="1">
                <a:latin typeface="Consolas" panose="020B0609020204030204" pitchFamily="49" charset="0"/>
              </a:rPr>
              <a:t>tres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dcterms:subject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?subject .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2060"/>
                </a:solidFill>
                <a:latin typeface="Consolas" panose="020B0609020204030204" pitchFamily="49" charset="0"/>
              </a:rPr>
              <a:t>FILTER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2060"/>
                </a:solidFill>
                <a:latin typeface="Consolas" panose="020B0609020204030204" pitchFamily="49" charset="0"/>
              </a:rPr>
              <a:t>CONTAINS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2060"/>
                </a:solidFill>
                <a:latin typeface="Consolas" panose="020B0609020204030204" pitchFamily="49" charset="0"/>
              </a:rPr>
              <a:t>STR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(?sub),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“Museum”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r>
              <a:rPr lang="en-US" sz="2400" dirty="0">
                <a:latin typeface="Consolas" panose="020B0609020204030204" pitchFamily="49" charset="0"/>
              </a:rPr>
              <a:t>} 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0845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 – </a:t>
            </a:r>
            <a:r>
              <a:rPr lang="es-CL" dirty="0" err="1"/>
              <a:t>Visuo-semantic</a:t>
            </a:r>
            <a:r>
              <a:rPr lang="es-CL" dirty="0"/>
              <a:t> </a:t>
            </a:r>
            <a:r>
              <a:rPr lang="es-CL" dirty="0" err="1"/>
              <a:t>queries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C5FB5E-FA15-4900-BEE3-EAAECE7F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649554"/>
            <a:ext cx="11379200" cy="2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0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922" y="0"/>
            <a:ext cx="11204154" cy="1530704"/>
          </a:xfrm>
        </p:spPr>
        <p:txBody>
          <a:bodyPr/>
          <a:lstStyle/>
          <a:p>
            <a:r>
              <a:rPr lang="es-CL" dirty="0"/>
              <a:t>Are </a:t>
            </a:r>
            <a:r>
              <a:rPr lang="es-CL" dirty="0" err="1"/>
              <a:t>there</a:t>
            </a:r>
            <a:r>
              <a:rPr lang="es-CL" dirty="0"/>
              <a:t> </a:t>
            </a:r>
            <a:r>
              <a:rPr lang="es-CL" dirty="0" err="1"/>
              <a:t>paintings</a:t>
            </a:r>
            <a:r>
              <a:rPr lang="es-CL" dirty="0"/>
              <a:t> </a:t>
            </a:r>
            <a:r>
              <a:rPr lang="es-CL" dirty="0" err="1"/>
              <a:t>of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16th </a:t>
            </a:r>
            <a:r>
              <a:rPr lang="es-CL" dirty="0" err="1"/>
              <a:t>century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display in </a:t>
            </a:r>
            <a:r>
              <a:rPr lang="es-CL" dirty="0" err="1"/>
              <a:t>the</a:t>
            </a:r>
            <a:r>
              <a:rPr lang="es-CL" dirty="0"/>
              <a:t> Louvre?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C596C0-188D-4ACB-9494-ABD61B61E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73"/>
          <a:stretch/>
        </p:blipFill>
        <p:spPr>
          <a:xfrm>
            <a:off x="3482302" y="1263105"/>
            <a:ext cx="5227395" cy="54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3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14E3-F0CC-43A4-B4A3-2099925B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Improve</a:t>
            </a:r>
            <a:r>
              <a:rPr lang="es-CL" dirty="0"/>
              <a:t> </a:t>
            </a:r>
            <a:r>
              <a:rPr lang="es-CL" dirty="0" err="1"/>
              <a:t>Results</a:t>
            </a:r>
            <a:r>
              <a:rPr lang="es-CL" dirty="0"/>
              <a:t> </a:t>
            </a:r>
            <a:r>
              <a:rPr lang="es-CL" dirty="0" err="1"/>
              <a:t>Using</a:t>
            </a:r>
            <a:r>
              <a:rPr lang="es-CL" dirty="0"/>
              <a:t> </a:t>
            </a:r>
            <a:r>
              <a:rPr lang="es-CL" dirty="0" err="1"/>
              <a:t>Property</a:t>
            </a:r>
            <a:r>
              <a:rPr lang="es-CL" dirty="0"/>
              <a:t> </a:t>
            </a:r>
            <a:r>
              <a:rPr lang="es-CL" dirty="0" err="1"/>
              <a:t>Paths</a:t>
            </a:r>
            <a:endParaRPr lang="es-CL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507EE7C-FF9D-424F-B5ED-65233AEF417F}"/>
              </a:ext>
            </a:extLst>
          </p:cNvPr>
          <p:cNvSpPr/>
          <p:nvPr/>
        </p:nvSpPr>
        <p:spPr>
          <a:xfrm>
            <a:off x="2330450" y="3221504"/>
            <a:ext cx="7531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L" sz="2400" b="1" dirty="0">
                <a:solidFill>
                  <a:srgbClr val="4E67C8">
                    <a:lumMod val="50000"/>
                  </a:srgbClr>
                </a:solidFill>
                <a:latin typeface="Consolas" panose="020B0609020204030204" pitchFamily="49" charset="0"/>
              </a:rPr>
              <a:t>SERVICE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rgbClr val="5ECCF3">
                    <a:lumMod val="75000"/>
                  </a:srgbClr>
                </a:solidFill>
                <a:latin typeface="Consolas" panose="020B0609020204030204" pitchFamily="49" charset="0"/>
              </a:rPr>
              <a:t>&lt;https://dbpedia.org/sparql&gt; </a:t>
            </a:r>
            <a:r>
              <a:rPr lang="es-CL" sz="2400" dirty="0"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s-CL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</a:rPr>
              <a:t>?</a:t>
            </a:r>
            <a:r>
              <a:rPr lang="en-US" sz="2400" dirty="0" err="1">
                <a:latin typeface="Consolas" panose="020B0609020204030204" pitchFamily="49" charset="0"/>
              </a:rPr>
              <a:t>sres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dcterms:subject</a:t>
            </a:r>
            <a:r>
              <a:rPr lang="en-US" sz="2400" b="1" dirty="0">
                <a:latin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</a:rPr>
              <a:t>skos:broader</a:t>
            </a:r>
            <a:r>
              <a:rPr lang="en-US" sz="2400" b="1" dirty="0"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FF8021">
                    <a:lumMod val="75000"/>
                  </a:srgbClr>
                </a:solidFill>
                <a:latin typeface="Consolas" panose="020B0609020204030204" pitchFamily="49" charset="0"/>
              </a:rPr>
              <a:t>dbc:Roman_Catholic_cathedrals_in_Europe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en-US" sz="2400" dirty="0">
                <a:latin typeface="Consolas" panose="020B0609020204030204" pitchFamily="49" charset="0"/>
              </a:rPr>
              <a:t>} ...</a:t>
            </a:r>
          </a:p>
        </p:txBody>
      </p:sp>
    </p:spTree>
    <p:extLst>
      <p:ext uri="{BB962C8B-B14F-4D97-AF65-F5344CB8AC3E}">
        <p14:creationId xmlns:p14="http://schemas.microsoft.com/office/powerpoint/2010/main" val="2044267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9EB97-DEDB-46DA-AA78-FF5A6F22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Improve</a:t>
            </a:r>
            <a:r>
              <a:rPr lang="es-CL" dirty="0"/>
              <a:t> </a:t>
            </a:r>
            <a:r>
              <a:rPr lang="es-CL" dirty="0" err="1"/>
              <a:t>Results</a:t>
            </a:r>
            <a:r>
              <a:rPr lang="es-CL" dirty="0"/>
              <a:t> </a:t>
            </a:r>
            <a:r>
              <a:rPr lang="es-CL" dirty="0" err="1"/>
              <a:t>Using</a:t>
            </a:r>
            <a:r>
              <a:rPr lang="es-CL" dirty="0"/>
              <a:t> </a:t>
            </a:r>
            <a:r>
              <a:rPr lang="es-CL" dirty="0" err="1"/>
              <a:t>Property</a:t>
            </a:r>
            <a:r>
              <a:rPr lang="es-CL" dirty="0"/>
              <a:t> </a:t>
            </a:r>
            <a:r>
              <a:rPr lang="es-CL" dirty="0" err="1"/>
              <a:t>Paths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2EF658-479B-438F-A9AE-3C39D9D4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57756"/>
            <a:ext cx="10058400" cy="42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82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6.</a:t>
            </a:r>
          </a:p>
          <a:p>
            <a:r>
              <a:rPr lang="en" dirty="0"/>
              <a:t>The Conclusions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3944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Conclusions</a:t>
            </a:r>
            <a:endParaRPr lang="es-CL" dirty="0"/>
          </a:p>
        </p:txBody>
      </p:sp>
      <p:sp>
        <p:nvSpPr>
          <p:cNvPr id="3" name="Rectángulo 2"/>
          <p:cNvSpPr/>
          <p:nvPr/>
        </p:nvSpPr>
        <p:spPr>
          <a:xfrm>
            <a:off x="1590368" y="3088543"/>
            <a:ext cx="9011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IMGpedia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a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linked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dataset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that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provides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feature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descriptors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of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images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along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with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similarity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relations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among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them</a:t>
            </a:r>
            <a:endParaRPr lang="es-CL" sz="3600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642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Conclusions</a:t>
            </a:r>
            <a:endParaRPr lang="es-CL" dirty="0"/>
          </a:p>
        </p:txBody>
      </p:sp>
      <p:sp>
        <p:nvSpPr>
          <p:cNvPr id="3" name="Rectángulo 2"/>
          <p:cNvSpPr/>
          <p:nvPr/>
        </p:nvSpPr>
        <p:spPr>
          <a:xfrm>
            <a:off x="1590368" y="3088543"/>
            <a:ext cx="9011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IMGpedia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enables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combining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visual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similarity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queries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with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semantic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queries</a:t>
            </a:r>
            <a:endParaRPr lang="es-CL" sz="3600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989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Conclusions</a:t>
            </a:r>
            <a:endParaRPr lang="es-CL" dirty="0"/>
          </a:p>
        </p:txBody>
      </p:sp>
      <p:sp>
        <p:nvSpPr>
          <p:cNvPr id="3" name="Rectángulo 2"/>
          <p:cNvSpPr/>
          <p:nvPr/>
        </p:nvSpPr>
        <p:spPr>
          <a:xfrm>
            <a:off x="1590368" y="3088543"/>
            <a:ext cx="9011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CL" sz="3600" dirty="0" err="1">
                <a:solidFill>
                  <a:srgbClr val="0070C0"/>
                </a:solidFill>
                <a:latin typeface="Consolas" panose="020B0609020204030204" pitchFamily="49" charset="0"/>
              </a:rPr>
              <a:t>imo:associatedWith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relation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enables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to combine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information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of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IMGpedia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with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DBpedia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facts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,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which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can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enrich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the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results</a:t>
            </a:r>
            <a:endParaRPr lang="es-CL" sz="3600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08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Conclusions</a:t>
            </a:r>
            <a:endParaRPr lang="es-CL" dirty="0"/>
          </a:p>
        </p:txBody>
      </p:sp>
      <p:sp>
        <p:nvSpPr>
          <p:cNvPr id="3" name="Rectángulo 2"/>
          <p:cNvSpPr/>
          <p:nvPr/>
        </p:nvSpPr>
        <p:spPr>
          <a:xfrm>
            <a:off x="2239297" y="2994911"/>
            <a:ext cx="77134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The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underlying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methodology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can be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reused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.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Code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freely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available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151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7.</a:t>
            </a:r>
          </a:p>
          <a:p>
            <a:r>
              <a:rPr lang="en" dirty="0"/>
              <a:t>The Future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3362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Develop</a:t>
            </a:r>
            <a:r>
              <a:rPr lang="es-CL" dirty="0"/>
              <a:t> a Web </a:t>
            </a:r>
            <a:r>
              <a:rPr lang="es-CL" dirty="0" err="1"/>
              <a:t>Application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2111901"/>
            <a:ext cx="8953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60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Include</a:t>
            </a:r>
            <a:r>
              <a:rPr lang="es-CL" dirty="0"/>
              <a:t> links to </a:t>
            </a:r>
            <a:r>
              <a:rPr lang="es-CL" dirty="0" err="1"/>
              <a:t>Wikidata</a:t>
            </a:r>
            <a:r>
              <a:rPr lang="es-CL" dirty="0"/>
              <a:t> </a:t>
            </a:r>
            <a:r>
              <a:rPr lang="es-CL" dirty="0" err="1"/>
              <a:t>Resources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10" y="2141090"/>
            <a:ext cx="5252979" cy="371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923" y="19060"/>
            <a:ext cx="11204154" cy="1530704"/>
          </a:xfrm>
        </p:spPr>
        <p:txBody>
          <a:bodyPr/>
          <a:lstStyle/>
          <a:p>
            <a:r>
              <a:rPr lang="es-CL" dirty="0"/>
              <a:t>Are </a:t>
            </a:r>
            <a:r>
              <a:rPr lang="es-CL" dirty="0" err="1"/>
              <a:t>there</a:t>
            </a:r>
            <a:r>
              <a:rPr lang="es-CL" dirty="0"/>
              <a:t> </a:t>
            </a:r>
            <a:r>
              <a:rPr lang="es-CL" dirty="0" err="1"/>
              <a:t>paintings</a:t>
            </a:r>
            <a:r>
              <a:rPr lang="es-CL" dirty="0"/>
              <a:t> </a:t>
            </a:r>
            <a:r>
              <a:rPr lang="es-CL" dirty="0" err="1"/>
              <a:t>of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16th </a:t>
            </a:r>
            <a:r>
              <a:rPr lang="es-CL" dirty="0" err="1"/>
              <a:t>century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display in </a:t>
            </a:r>
            <a:r>
              <a:rPr lang="es-CL" dirty="0" err="1"/>
              <a:t>the</a:t>
            </a:r>
            <a:r>
              <a:rPr lang="es-CL" dirty="0"/>
              <a:t> Louvre?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7FB3E5-7149-4B8A-87E9-6141BB123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657" b="55738"/>
          <a:stretch/>
        </p:blipFill>
        <p:spPr>
          <a:xfrm>
            <a:off x="3231280" y="1549764"/>
            <a:ext cx="5432074" cy="50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71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Incorporate</a:t>
            </a:r>
            <a:r>
              <a:rPr lang="es-CL" dirty="0"/>
              <a:t> more </a:t>
            </a:r>
            <a:r>
              <a:rPr lang="es-CL" dirty="0" err="1"/>
              <a:t>descriptors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24" y="2277504"/>
            <a:ext cx="4538234" cy="13358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734" y="2113262"/>
            <a:ext cx="4093613" cy="16110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781" y="4159757"/>
            <a:ext cx="3129857" cy="230945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89194" y="188258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b="1" dirty="0">
                <a:solidFill>
                  <a:srgbClr val="F20253"/>
                </a:solidFill>
                <a:latin typeface="Lato" panose="020B0604020202020204" charset="0"/>
              </a:rPr>
              <a:t>Train our own network?</a:t>
            </a:r>
            <a:endParaRPr lang="es-CL" sz="2800" dirty="0">
              <a:solidFill>
                <a:schemeClr val="tx2">
                  <a:lumMod val="50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D4362-39D8-4CEC-84AE-A89E43B8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Explore </a:t>
            </a:r>
            <a:r>
              <a:rPr lang="es-CL" dirty="0" err="1"/>
              <a:t>other</a:t>
            </a:r>
            <a:r>
              <a:rPr lang="es-CL" dirty="0"/>
              <a:t> </a:t>
            </a:r>
            <a:r>
              <a:rPr lang="es-CL" dirty="0" err="1"/>
              <a:t>algorithms</a:t>
            </a:r>
            <a:r>
              <a:rPr lang="es-CL" dirty="0"/>
              <a:t> and </a:t>
            </a:r>
            <a:r>
              <a:rPr lang="es-CL" dirty="0" err="1"/>
              <a:t>indexing</a:t>
            </a:r>
            <a:r>
              <a:rPr lang="es-CL" dirty="0"/>
              <a:t> </a:t>
            </a:r>
            <a:r>
              <a:rPr lang="es-CL" dirty="0" err="1"/>
              <a:t>techniques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B94A70-CAB5-44C5-AA52-BD6E5671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5" y="2041559"/>
            <a:ext cx="3710065" cy="21868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1097DE-6FE4-4F70-BB5C-F1C3F4039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5252">
            <a:off x="4519308" y="4789740"/>
            <a:ext cx="3770609" cy="15845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6B2EE45-5D95-4C25-9686-ED025AB70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875" y="1546689"/>
            <a:ext cx="4396125" cy="32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2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60FFF-B663-4D53-B7CB-B0522E91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Explore new </a:t>
            </a:r>
            <a:r>
              <a:rPr lang="es-CL" dirty="0" err="1"/>
              <a:t>relations</a:t>
            </a:r>
            <a:r>
              <a:rPr lang="es-CL" dirty="0"/>
              <a:t> </a:t>
            </a:r>
            <a:r>
              <a:rPr lang="es-CL" dirty="0" err="1"/>
              <a:t>among</a:t>
            </a:r>
            <a:r>
              <a:rPr lang="es-CL" dirty="0"/>
              <a:t> </a:t>
            </a:r>
            <a:r>
              <a:rPr lang="es-CL" dirty="0" err="1"/>
              <a:t>images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F0650C-79F1-4B01-8F32-F871CF39CF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49" y="2707173"/>
            <a:ext cx="1518298" cy="20942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C4B2D2-D977-4E80-9316-F0A59330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1" t="6238" r="31204" b="52178"/>
          <a:stretch/>
        </p:blipFill>
        <p:spPr>
          <a:xfrm>
            <a:off x="3619500" y="3052146"/>
            <a:ext cx="667658" cy="87085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846595D-56EA-414E-8756-EB566265B394}"/>
              </a:ext>
            </a:extLst>
          </p:cNvPr>
          <p:cNvSpPr/>
          <p:nvPr/>
        </p:nvSpPr>
        <p:spPr>
          <a:xfrm>
            <a:off x="1917169" y="2845318"/>
            <a:ext cx="667658" cy="8708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1651C96-75BD-405B-B95D-FB0451DD8AF7}"/>
              </a:ext>
            </a:extLst>
          </p:cNvPr>
          <p:cNvCxnSpPr/>
          <p:nvPr/>
        </p:nvCxnSpPr>
        <p:spPr>
          <a:xfrm flipH="1">
            <a:off x="2578100" y="2845318"/>
            <a:ext cx="6727" cy="5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36FFC9-782F-4339-9615-A7BF5F5DE3C6}"/>
              </a:ext>
            </a:extLst>
          </p:cNvPr>
          <p:cNvCxnSpPr/>
          <p:nvPr/>
        </p:nvCxnSpPr>
        <p:spPr>
          <a:xfrm>
            <a:off x="2578100" y="2845318"/>
            <a:ext cx="1041400" cy="20682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4B3B88D-11F1-45CC-80F9-4864C1197764}"/>
              </a:ext>
            </a:extLst>
          </p:cNvPr>
          <p:cNvCxnSpPr>
            <a:cxnSpLocks/>
          </p:cNvCxnSpPr>
          <p:nvPr/>
        </p:nvCxnSpPr>
        <p:spPr>
          <a:xfrm>
            <a:off x="2584827" y="3712288"/>
            <a:ext cx="1034673" cy="19395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1E20146-A2CB-42A0-83CA-F11F2CBD75F9}"/>
              </a:ext>
            </a:extLst>
          </p:cNvPr>
          <p:cNvSpPr txBox="1"/>
          <p:nvPr/>
        </p:nvSpPr>
        <p:spPr>
          <a:xfrm>
            <a:off x="3587084" y="44516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 err="1">
                <a:latin typeface="Consolas" panose="020B0609020204030204" pitchFamily="49" charset="0"/>
              </a:rPr>
              <a:t>contains</a:t>
            </a:r>
            <a:endParaRPr lang="es-CL" sz="2000" dirty="0">
              <a:latin typeface="Consolas" panose="020B0609020204030204" pitchFamily="49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C74E62A-1382-4BA0-8020-A98C2C64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49" y="2696260"/>
            <a:ext cx="2465616" cy="1849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3BDAFF4-506D-498A-914B-F8AD74270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55" r="7010" b="17859"/>
          <a:stretch/>
        </p:blipFill>
        <p:spPr>
          <a:xfrm>
            <a:off x="9056476" y="2707173"/>
            <a:ext cx="2787139" cy="184921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6865CC9-EB58-4FE8-AB0A-8CEFECE3364D}"/>
              </a:ext>
            </a:extLst>
          </p:cNvPr>
          <p:cNvSpPr txBox="1"/>
          <p:nvPr/>
        </p:nvSpPr>
        <p:spPr>
          <a:xfrm>
            <a:off x="8097158" y="476386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 err="1">
                <a:latin typeface="Consolas" panose="020B0609020204030204" pitchFamily="49" charset="0"/>
              </a:rPr>
              <a:t>sameObject</a:t>
            </a:r>
            <a:endParaRPr lang="es-CL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58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at: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sferrada@dcc.uchile.cl</a:t>
            </a: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@ferrades</a:t>
            </a:r>
            <a:r>
              <a:rPr lang="es-CL" sz="2400" dirty="0">
                <a:solidFill>
                  <a:srgbClr val="FFFFFF"/>
                </a:solidFill>
              </a:rPr>
              <a:t>t </a:t>
            </a:r>
            <a:r>
              <a:rPr lang="es-CL" sz="2400" dirty="0" err="1">
                <a:solidFill>
                  <a:srgbClr val="FFFFFF"/>
                </a:solidFill>
              </a:rPr>
              <a:t>on</a:t>
            </a:r>
            <a:r>
              <a:rPr lang="es-CL" sz="2400" dirty="0">
                <a:solidFill>
                  <a:srgbClr val="FFFFFF"/>
                </a:solidFill>
              </a:rPr>
              <a:t> Twitter</a:t>
            </a:r>
            <a:endParaRPr lang="en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A383E72-FA34-4AB5-AFF4-187B498E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8" y="4712600"/>
            <a:ext cx="2299486" cy="18991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92841A-0005-476E-B91E-6719DB5A21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780"/>
          <a:stretch/>
        </p:blipFill>
        <p:spPr>
          <a:xfrm>
            <a:off x="10199075" y="5079214"/>
            <a:ext cx="1406771" cy="1435669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187568" y="2235484"/>
            <a:ext cx="8593017" cy="12426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/>
              <a:t>a </a:t>
            </a:r>
            <a:r>
              <a:rPr lang="es-CL" sz="3200" dirty="0" err="1"/>
              <a:t>Linked</a:t>
            </a:r>
            <a:r>
              <a:rPr lang="es-CL" sz="3200" dirty="0"/>
              <a:t> </a:t>
            </a:r>
            <a:r>
              <a:rPr lang="es-CL" sz="3200" dirty="0" err="1"/>
              <a:t>Dataset</a:t>
            </a:r>
            <a:r>
              <a:rPr lang="es-CL" sz="3200" dirty="0"/>
              <a:t> </a:t>
            </a:r>
            <a:r>
              <a:rPr lang="es-CL" sz="3200" dirty="0" err="1"/>
              <a:t>with</a:t>
            </a:r>
            <a:r>
              <a:rPr lang="es-CL" sz="3200" dirty="0"/>
              <a:t> Content-</a:t>
            </a:r>
            <a:r>
              <a:rPr lang="es-CL" sz="3200" dirty="0" err="1"/>
              <a:t>based</a:t>
            </a:r>
            <a:r>
              <a:rPr lang="es-CL" sz="3200" dirty="0"/>
              <a:t> </a:t>
            </a:r>
            <a:r>
              <a:rPr lang="es-CL" sz="3200" dirty="0" err="1"/>
              <a:t>Analysis</a:t>
            </a:r>
            <a:r>
              <a:rPr lang="es-CL" sz="3200" dirty="0"/>
              <a:t> </a:t>
            </a:r>
            <a:r>
              <a:rPr lang="es-CL" sz="3200" dirty="0" err="1"/>
              <a:t>of</a:t>
            </a:r>
            <a:r>
              <a:rPr lang="es-CL" sz="3200" dirty="0"/>
              <a:t> Wikimedia </a:t>
            </a:r>
            <a:r>
              <a:rPr lang="es-CL" sz="3200" dirty="0" err="1"/>
              <a:t>Images</a:t>
            </a:r>
            <a:endParaRPr lang="en" sz="3200" dirty="0"/>
          </a:p>
        </p:txBody>
      </p:sp>
      <p:sp>
        <p:nvSpPr>
          <p:cNvPr id="3" name="Shape 92"/>
          <p:cNvSpPr txBox="1">
            <a:spLocks/>
          </p:cNvSpPr>
          <p:nvPr/>
        </p:nvSpPr>
        <p:spPr>
          <a:xfrm>
            <a:off x="1955570" y="5115588"/>
            <a:ext cx="8173166" cy="1362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spcBef>
                <a:spcPts val="0"/>
              </a:spcBef>
              <a:buFont typeface="Lato"/>
              <a:buNone/>
            </a:pPr>
            <a:r>
              <a:rPr lang="en" sz="2400" b="1" dirty="0">
                <a:solidFill>
                  <a:srgbClr val="2185C5"/>
                </a:solidFill>
              </a:rPr>
              <a:t>Sebastián Ferrad</a:t>
            </a:r>
            <a:r>
              <a:rPr lang="es-CL" sz="2400" b="1" dirty="0">
                <a:solidFill>
                  <a:srgbClr val="2185C5"/>
                </a:solidFill>
              </a:rPr>
              <a:t>a, </a:t>
            </a:r>
            <a:r>
              <a:rPr lang="es-CL" sz="2400" b="1" dirty="0" err="1">
                <a:solidFill>
                  <a:srgbClr val="2185C5"/>
                </a:solidFill>
              </a:rPr>
              <a:t>Benjamin</a:t>
            </a:r>
            <a:r>
              <a:rPr lang="es-CL" sz="2400" b="1" dirty="0">
                <a:solidFill>
                  <a:srgbClr val="2185C5"/>
                </a:solidFill>
              </a:rPr>
              <a:t> Bustos and </a:t>
            </a:r>
            <a:r>
              <a:rPr lang="es-CL" sz="2400" b="1" dirty="0" err="1">
                <a:solidFill>
                  <a:srgbClr val="2185C5"/>
                </a:solidFill>
              </a:rPr>
              <a:t>Aidan</a:t>
            </a:r>
            <a:r>
              <a:rPr lang="es-CL" sz="2400" b="1" dirty="0">
                <a:solidFill>
                  <a:srgbClr val="2185C5"/>
                </a:solidFill>
              </a:rPr>
              <a:t> </a:t>
            </a:r>
            <a:r>
              <a:rPr lang="es-CL" sz="2400" b="1" dirty="0" err="1">
                <a:solidFill>
                  <a:srgbClr val="2185C5"/>
                </a:solidFill>
              </a:rPr>
              <a:t>Hogan</a:t>
            </a:r>
            <a:endParaRPr lang="en" sz="2400" b="1" dirty="0">
              <a:solidFill>
                <a:srgbClr val="2185C5"/>
              </a:solidFill>
            </a:endParaRPr>
          </a:p>
          <a:p>
            <a:pPr algn="ctr">
              <a:spcBef>
                <a:spcPts val="0"/>
              </a:spcBef>
              <a:buFont typeface="Lato"/>
              <a:buNone/>
            </a:pPr>
            <a:r>
              <a:rPr lang="es-CL" sz="2400" b="1" dirty="0">
                <a:solidFill>
                  <a:srgbClr val="2185C5"/>
                </a:solidFill>
              </a:rPr>
              <a:t>Center </a:t>
            </a:r>
            <a:r>
              <a:rPr lang="es-CL" sz="2400" b="1" dirty="0" err="1">
                <a:solidFill>
                  <a:srgbClr val="2185C5"/>
                </a:solidFill>
              </a:rPr>
              <a:t>for</a:t>
            </a:r>
            <a:r>
              <a:rPr lang="es-CL" sz="2400" b="1" dirty="0">
                <a:solidFill>
                  <a:srgbClr val="2185C5"/>
                </a:solidFill>
              </a:rPr>
              <a:t> </a:t>
            </a:r>
            <a:r>
              <a:rPr lang="es-CL" sz="2400" b="1" dirty="0" err="1">
                <a:solidFill>
                  <a:srgbClr val="2185C5"/>
                </a:solidFill>
              </a:rPr>
              <a:t>Semantic</a:t>
            </a:r>
            <a:r>
              <a:rPr lang="es-CL" sz="2400" b="1" dirty="0">
                <a:solidFill>
                  <a:srgbClr val="2185C5"/>
                </a:solidFill>
              </a:rPr>
              <a:t> Web </a:t>
            </a:r>
            <a:r>
              <a:rPr lang="es-CL" sz="2400" b="1" dirty="0" err="1">
                <a:solidFill>
                  <a:srgbClr val="2185C5"/>
                </a:solidFill>
              </a:rPr>
              <a:t>Research</a:t>
            </a:r>
            <a:endParaRPr lang="es-CL" sz="2400" b="1" dirty="0">
              <a:solidFill>
                <a:srgbClr val="2185C5"/>
              </a:solidFill>
            </a:endParaRPr>
          </a:p>
          <a:p>
            <a:pPr algn="ctr">
              <a:spcBef>
                <a:spcPts val="0"/>
              </a:spcBef>
              <a:buFont typeface="Lato"/>
              <a:buNone/>
            </a:pPr>
            <a:r>
              <a:rPr lang="es-CL" sz="2400" b="1" dirty="0">
                <a:solidFill>
                  <a:srgbClr val="2185C5"/>
                </a:solidFill>
              </a:rPr>
              <a:t>Universidad de Chile</a:t>
            </a:r>
            <a:endParaRPr lang="en" sz="2400" b="1" dirty="0">
              <a:solidFill>
                <a:srgbClr val="2185C5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68" y="515815"/>
            <a:ext cx="3882998" cy="169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923" y="0"/>
            <a:ext cx="11204154" cy="1530704"/>
          </a:xfrm>
        </p:spPr>
        <p:txBody>
          <a:bodyPr/>
          <a:lstStyle/>
          <a:p>
            <a:r>
              <a:rPr lang="es-CL" dirty="0"/>
              <a:t>Are </a:t>
            </a:r>
            <a:r>
              <a:rPr lang="es-CL" dirty="0" err="1"/>
              <a:t>there</a:t>
            </a:r>
            <a:r>
              <a:rPr lang="es-CL" dirty="0"/>
              <a:t> </a:t>
            </a:r>
            <a:r>
              <a:rPr lang="es-CL" dirty="0" err="1"/>
              <a:t>paintings</a:t>
            </a:r>
            <a:r>
              <a:rPr lang="es-CL" dirty="0"/>
              <a:t> </a:t>
            </a:r>
            <a:r>
              <a:rPr lang="es-CL" dirty="0" err="1"/>
              <a:t>of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16th </a:t>
            </a:r>
            <a:r>
              <a:rPr lang="es-CL" dirty="0" err="1"/>
              <a:t>century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display in </a:t>
            </a:r>
            <a:r>
              <a:rPr lang="es-CL" dirty="0" err="1"/>
              <a:t>the</a:t>
            </a:r>
            <a:r>
              <a:rPr lang="es-CL" dirty="0"/>
              <a:t> Louvre?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2F0388-85D7-41E5-B24C-7ACB74C0B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167"/>
          <a:stretch/>
        </p:blipFill>
        <p:spPr>
          <a:xfrm>
            <a:off x="2399963" y="1805354"/>
            <a:ext cx="7392074" cy="49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8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C7C3A4-B0E4-473F-B739-F5A19F600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35" b="46837"/>
          <a:stretch/>
        </p:blipFill>
        <p:spPr>
          <a:xfrm>
            <a:off x="3374112" y="1171466"/>
            <a:ext cx="5312688" cy="55770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891B4C-D101-4E0F-86A5-6C2973DC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Are </a:t>
            </a:r>
            <a:r>
              <a:rPr lang="es-CL" dirty="0" err="1"/>
              <a:t>there</a:t>
            </a:r>
            <a:r>
              <a:rPr lang="es-CL" dirty="0"/>
              <a:t> </a:t>
            </a:r>
            <a:r>
              <a:rPr lang="es-CL" dirty="0" err="1"/>
              <a:t>European</a:t>
            </a:r>
            <a:r>
              <a:rPr lang="es-CL" dirty="0"/>
              <a:t> </a:t>
            </a:r>
            <a:r>
              <a:rPr lang="es-CL" dirty="0" err="1"/>
              <a:t>locations</a:t>
            </a:r>
            <a:r>
              <a:rPr lang="es-CL" dirty="0"/>
              <a:t> similar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Cusco </a:t>
            </a:r>
            <a:r>
              <a:rPr lang="es-CL" dirty="0" err="1"/>
              <a:t>Cathedral</a:t>
            </a:r>
            <a:r>
              <a:rPr lang="es-C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594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2.</a:t>
            </a:r>
          </a:p>
          <a:p>
            <a:r>
              <a:rPr lang="en" dirty="0"/>
              <a:t>The </a:t>
            </a:r>
            <a:r>
              <a:rPr lang="es-CL" dirty="0" err="1"/>
              <a:t>Background</a:t>
            </a:r>
            <a:endParaRPr lang="en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816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There</a:t>
            </a:r>
            <a:r>
              <a:rPr lang="es-CL" dirty="0"/>
              <a:t> are </a:t>
            </a:r>
            <a:r>
              <a:rPr lang="es-CL" dirty="0" err="1"/>
              <a:t>many</a:t>
            </a:r>
            <a:r>
              <a:rPr lang="es-CL" dirty="0"/>
              <a:t> </a:t>
            </a:r>
            <a:r>
              <a:rPr lang="es-CL" dirty="0" err="1"/>
              <a:t>linked</a:t>
            </a:r>
            <a:r>
              <a:rPr lang="es-CL" dirty="0"/>
              <a:t> </a:t>
            </a:r>
            <a:r>
              <a:rPr lang="es-CL" dirty="0" err="1"/>
              <a:t>datasets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multimedia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E64F94-9F43-4934-9058-0ADFC66B3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61"/>
          <a:stretch/>
        </p:blipFill>
        <p:spPr>
          <a:xfrm>
            <a:off x="4061868" y="1499712"/>
            <a:ext cx="3616748" cy="52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06919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24811</TotalTime>
  <Words>803</Words>
  <Application>Microsoft Office PowerPoint</Application>
  <PresentationFormat>Panorámica</PresentationFormat>
  <Paragraphs>176</Paragraphs>
  <Slides>54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0" baseType="lpstr">
      <vt:lpstr>Consolas</vt:lpstr>
      <vt:lpstr>Arial</vt:lpstr>
      <vt:lpstr>Lato</vt:lpstr>
      <vt:lpstr>Cambria Math</vt:lpstr>
      <vt:lpstr>Raleway</vt:lpstr>
      <vt:lpstr>Antonio template</vt:lpstr>
      <vt:lpstr>a Linked Dataset with Content-based Analysis of Wikimedia Images</vt:lpstr>
      <vt:lpstr>1. The Goal</vt:lpstr>
      <vt:lpstr>Presentación de PowerPoint</vt:lpstr>
      <vt:lpstr>Are there paintings of the 16th century on display in the Louvre?</vt:lpstr>
      <vt:lpstr>Are there paintings of the 16th century on display in the Louvre?</vt:lpstr>
      <vt:lpstr>Are there paintings of the 16th century on display in the Louvre?</vt:lpstr>
      <vt:lpstr>Are there European locations similar to the Cusco Cathedral?</vt:lpstr>
      <vt:lpstr>2. The Background</vt:lpstr>
      <vt:lpstr>There are many linked datasets for multimedia</vt:lpstr>
      <vt:lpstr>There are many linked datasets for multimedia</vt:lpstr>
      <vt:lpstr>Focus on meta-data and manual annotations</vt:lpstr>
      <vt:lpstr>3. The Image Analysis</vt:lpstr>
      <vt:lpstr>Download Wikimedia Commons Images</vt:lpstr>
      <vt:lpstr>Reference Implementations of Visual Descriptors</vt:lpstr>
      <vt:lpstr>Reference Implementations of Visual Descriptors</vt:lpstr>
      <vt:lpstr>Reference Implementations of Visual Descriptors</vt:lpstr>
      <vt:lpstr>Compute Static Similarity Relations</vt:lpstr>
      <vt:lpstr>A fast, scalable and accurate tool was needed</vt:lpstr>
      <vt:lpstr>FLANN</vt:lpstr>
      <vt:lpstr>Implementation</vt:lpstr>
      <vt:lpstr>Results (HOG)</vt:lpstr>
      <vt:lpstr>Results (GHD)</vt:lpstr>
      <vt:lpstr>Results (CLD)</vt:lpstr>
      <vt:lpstr>Summary</vt:lpstr>
      <vt:lpstr>4. The Linked Dataset</vt:lpstr>
      <vt:lpstr>IMGpedia Ontology</vt:lpstr>
      <vt:lpstr>Links to DBpedia</vt:lpstr>
      <vt:lpstr>Links to DBpedia</vt:lpstr>
      <vt:lpstr>Presentación de PowerPoint</vt:lpstr>
      <vt:lpstr>Presentación de PowerPoint</vt:lpstr>
      <vt:lpstr>IMGpedia is accesible as…</vt:lpstr>
      <vt:lpstr>SPARQL Endpoint</vt:lpstr>
      <vt:lpstr>RDF Dumps</vt:lpstr>
      <vt:lpstr>5. The Results</vt:lpstr>
      <vt:lpstr>Use-cases – Similarity Queries</vt:lpstr>
      <vt:lpstr>Use-cases – Semantic Image Retrieval</vt:lpstr>
      <vt:lpstr>Use-cases – Semantic Image Retrieval</vt:lpstr>
      <vt:lpstr>Use-cases – Visuo-semantic queries</vt:lpstr>
      <vt:lpstr>Use-cases – Visuo-semantic queries</vt:lpstr>
      <vt:lpstr>Improve Results Using Property Paths</vt:lpstr>
      <vt:lpstr>Improve Results Using Property Paths</vt:lpstr>
      <vt:lpstr>6. The Conclusions</vt:lpstr>
      <vt:lpstr>Conclusions</vt:lpstr>
      <vt:lpstr>Conclusions</vt:lpstr>
      <vt:lpstr>Conclusions</vt:lpstr>
      <vt:lpstr>Conclusions</vt:lpstr>
      <vt:lpstr>7. The Future</vt:lpstr>
      <vt:lpstr>Develop a Web Application</vt:lpstr>
      <vt:lpstr>Include links to Wikidata Resources</vt:lpstr>
      <vt:lpstr>Incorporate more descriptors</vt:lpstr>
      <vt:lpstr>Explore other algorithms and indexing techniques</vt:lpstr>
      <vt:lpstr>Explore new relations among images</vt:lpstr>
      <vt:lpstr>Thanks!</vt:lpstr>
      <vt:lpstr>a Linked Dataset with Content-based Analysis of Wikimedia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IMGpedia: a Large-scale Knowledge-base to Perform Visuo-semantic Queries over Wikimedia Commons Images</dc:title>
  <cp:lastModifiedBy>Sebastian</cp:lastModifiedBy>
  <cp:revision>96</cp:revision>
  <dcterms:modified xsi:type="dcterms:W3CDTF">2017-10-17T17:54:58Z</dcterms:modified>
</cp:coreProperties>
</file>